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57" r:id="rId3"/>
    <p:sldId id="279" r:id="rId4"/>
    <p:sldId id="258" r:id="rId5"/>
    <p:sldId id="280" r:id="rId6"/>
    <p:sldId id="281" r:id="rId7"/>
    <p:sldId id="284" r:id="rId8"/>
    <p:sldId id="261" r:id="rId9"/>
    <p:sldId id="282" r:id="rId10"/>
    <p:sldId id="283" r:id="rId11"/>
    <p:sldId id="262" r:id="rId12"/>
    <p:sldId id="285" r:id="rId13"/>
    <p:sldId id="263" r:id="rId14"/>
    <p:sldId id="286" r:id="rId15"/>
    <p:sldId id="264" r:id="rId16"/>
    <p:sldId id="294" r:id="rId17"/>
    <p:sldId id="276" r:id="rId18"/>
    <p:sldId id="265" r:id="rId19"/>
    <p:sldId id="293" r:id="rId20"/>
    <p:sldId id="266" r:id="rId21"/>
    <p:sldId id="287" r:id="rId22"/>
    <p:sldId id="295" r:id="rId23"/>
    <p:sldId id="296" r:id="rId24"/>
    <p:sldId id="298" r:id="rId25"/>
    <p:sldId id="288" r:id="rId26"/>
    <p:sldId id="299" r:id="rId27"/>
    <p:sldId id="300" r:id="rId28"/>
    <p:sldId id="289" r:id="rId29"/>
    <p:sldId id="297" r:id="rId30"/>
    <p:sldId id="301" r:id="rId31"/>
    <p:sldId id="302" r:id="rId32"/>
    <p:sldId id="277" r:id="rId33"/>
    <p:sldId id="290" r:id="rId34"/>
    <p:sldId id="292" r:id="rId35"/>
    <p:sldId id="303" r:id="rId36"/>
  </p:sldIdLst>
  <p:sldSz cx="9144000" cy="6858000" type="screen4x3"/>
  <p:notesSz cx="6858000" cy="9144000"/>
  <p:custShowLst>
    <p:custShow name="Custom Show 1" id="0">
      <p:sldLst>
        <p:sld r:id="rId2"/>
      </p:sldLst>
    </p:custShow>
    <p:custShow name="Walk through" id="1">
      <p:sldLst>
        <p:sld r:id="rId2"/>
        <p:sld r:id="rId3"/>
        <p:sld r:id="rId4"/>
        <p:sld r:id="rId18"/>
        <p:sld r:id="rId33"/>
        <p:sld r:id="rId5"/>
        <p:sld r:id="rId6"/>
        <p:sld r:id="rId8"/>
        <p:sld r:id="rId7"/>
        <p:sld r:id="rId9"/>
        <p:sld r:id="rId10"/>
        <p:sld r:id="rId11"/>
        <p:sld r:id="rId12"/>
        <p:sld r:id="rId13"/>
        <p:sld r:id="rId14"/>
        <p:sld r:id="rId15"/>
        <p:sld r:id="rId16"/>
        <p:sld r:id="rId17"/>
        <p:sld r:id="rId19"/>
        <p:sld r:id="rId20"/>
        <p:sld r:id="rId21"/>
        <p:sld r:id="rId22"/>
        <p:sld r:id="rId23"/>
        <p:sld r:id="rId24"/>
        <p:sld r:id="rId25"/>
        <p:sld r:id="rId26"/>
        <p:sld r:id="rId27"/>
        <p:sld r:id="rId28"/>
        <p:sld r:id="rId29"/>
        <p:sld r:id="rId30"/>
        <p:sld r:id="rId31"/>
        <p:sld r:id="rId32"/>
        <p:sld r:id="rId34"/>
        <p:sld r:id="rId35"/>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04" autoAdjust="0"/>
  </p:normalViewPr>
  <p:slideViewPr>
    <p:cSldViewPr snapToObjects="1">
      <p:cViewPr varScale="1">
        <p:scale>
          <a:sx n="110" d="100"/>
          <a:sy n="110" d="100"/>
        </p:scale>
        <p:origin x="-1644" y="-84"/>
      </p:cViewPr>
      <p:guideLst>
        <p:guide orient="horz" pos="2160"/>
        <p:guide pos="2880"/>
      </p:guideLst>
    </p:cSldViewPr>
  </p:slideViewPr>
  <p:outlineViewPr>
    <p:cViewPr>
      <p:scale>
        <a:sx n="33" d="100"/>
        <a:sy n="33" d="100"/>
      </p:scale>
      <p:origin x="0" y="163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AFC966-8C0C-F544-AE2A-2919C4138C22}" type="datetimeFigureOut">
              <a:rPr lang="en-US" smtClean="0"/>
              <a:pPr/>
              <a:t>3/18/2014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F657E0-1E60-1941-A2A1-EED89742A71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9B204-0CD0-6D4F-8067-1467CE121B7D}" type="datetimeFigureOut">
              <a:rPr lang="en-US" smtClean="0"/>
              <a:pPr/>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76849-D689-984D-A161-F947E2E062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7848600" y="0"/>
            <a:ext cx="1295399" cy="6858000"/>
          </a:xfrm>
          <a:prstGeom prst="rect">
            <a:avLst/>
          </a:prstGeom>
          <a:gradFill>
            <a:gsLst>
              <a:gs pos="0">
                <a:schemeClr val="bg1">
                  <a:lumMod val="50000"/>
                  <a:alpha val="20000"/>
                </a:schemeClr>
              </a:gs>
              <a:gs pos="100000">
                <a:schemeClr val="bg1">
                  <a:lumMod val="85000"/>
                  <a:alpha val="20000"/>
                </a:schemeClr>
              </a:gs>
            </a:gsLst>
            <a:lin ang="21594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65760" y="2971800"/>
            <a:ext cx="5120640" cy="1709928"/>
          </a:xfrm>
        </p:spPr>
        <p:txBody>
          <a:bodyPr vert="horz" lIns="91440" tIns="45720" rIns="91440" bIns="45720" rtlCol="0" anchor="b" anchorCtr="0">
            <a:noAutofit/>
            <a:scene3d>
              <a:camera prst="orthographicFront"/>
              <a:lightRig rig="morning" dir="t">
                <a:rot lat="0" lon="0" rev="2400000"/>
              </a:lightRig>
            </a:scene3d>
            <a:sp3d extrusionH="63500" contourW="6350">
              <a:bevelT w="19050" h="50800" prst="softRound"/>
              <a:contourClr>
                <a:schemeClr val="bg1"/>
              </a:contourClr>
            </a:sp3d>
          </a:bodyPr>
          <a:lstStyle>
            <a:lvl1pPr algn="ctr" defTabSz="914400" rtl="0" eaLnBrk="1" latinLnBrk="0" hangingPunct="1">
              <a:spcBef>
                <a:spcPct val="0"/>
              </a:spcBef>
              <a:buNone/>
              <a:defRPr sz="4400" b="1" kern="1200" baseline="0">
                <a:solidFill>
                  <a:schemeClr val="tx2"/>
                </a:solidFill>
                <a:effectLst>
                  <a:innerShdw blurRad="63500" dist="50800" dir="5400000">
                    <a:schemeClr val="bg1">
                      <a:alpha val="50000"/>
                    </a:schemeClr>
                  </a:inn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65760" y="4956048"/>
            <a:ext cx="5111496" cy="384048"/>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914400" rtl="0" eaLnBrk="1" latinLnBrk="0" hangingPunct="1">
              <a:lnSpc>
                <a:spcPct val="120000"/>
              </a:lnSpc>
              <a:spcBef>
                <a:spcPts val="2400"/>
              </a:spcBef>
              <a:buClr>
                <a:schemeClr val="tx2"/>
              </a:buClr>
              <a:buSzPct val="100000"/>
              <a:buFont typeface="Wingdings 2" pitchFamily="18" charset="2"/>
              <a:buNone/>
            </a:pPr>
            <a:r>
              <a:rPr lang="en-US" smtClean="0"/>
              <a:t>Click to edit Master subtitle style</a:t>
            </a:r>
            <a:endParaRPr/>
          </a:p>
        </p:txBody>
      </p:sp>
      <p:sp>
        <p:nvSpPr>
          <p:cNvPr id="4" name="Date Placeholder 3"/>
          <p:cNvSpPr>
            <a:spLocks noGrp="1"/>
          </p:cNvSpPr>
          <p:nvPr>
            <p:ph type="dt" sz="half" idx="10"/>
          </p:nvPr>
        </p:nvSpPr>
        <p:spPr/>
        <p:txBody>
          <a:bodyPr/>
          <a:lstStyle/>
          <a:p>
            <a:fld id="{DE589DB3-A1C4-3B48-8EF7-DF24193ABC8B}"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13C96-C353-A549-A453-DA44FC01948C}" type="slidenum">
              <a:rPr lang="en-US" smtClean="0"/>
              <a:pPr/>
              <a:t>‹#›</a:t>
            </a:fld>
            <a:endParaRPr lang="en-US"/>
          </a:p>
        </p:txBody>
      </p:sp>
      <p:pic>
        <p:nvPicPr>
          <p:cNvPr id="10" name="Picture 9" descr="titleSlideBevel.png"/>
          <p:cNvPicPr>
            <a:picLocks noChangeAspect="1"/>
          </p:cNvPicPr>
          <p:nvPr/>
        </p:nvPicPr>
        <p:blipFill>
          <a:blip r:embed="rId2" cstate="print"/>
          <a:stretch>
            <a:fillRect/>
          </a:stretch>
        </p:blipFill>
        <p:spPr>
          <a:xfrm>
            <a:off x="361950" y="4760260"/>
            <a:ext cx="5120640" cy="17967"/>
          </a:xfrm>
          <a:prstGeom prst="rect">
            <a:avLst/>
          </a:prstGeom>
        </p:spPr>
      </p:pic>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88259"/>
            <a:ext cx="7071837" cy="901700"/>
          </a:xfrm>
        </p:spPr>
        <p:txBody>
          <a:bodyPr bIns="0"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609600" y="2312988"/>
            <a:ext cx="6843713" cy="3813175"/>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66900" y="1103406"/>
            <a:ext cx="7085908" cy="841188"/>
          </a:xfrm>
        </p:spPr>
        <p:txBody>
          <a:bodyPr tIns="0" bIns="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89DB3-A1C4-3B48-8EF7-DF24193ABC8B}" type="datetimeFigureOut">
              <a:rPr lang="en-US" smtClean="0"/>
              <a:pPr/>
              <a:t>3/18/2014</a:t>
            </a:fld>
            <a:endParaRPr lang="en-US"/>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B113C96-C353-A549-A453-DA44FC01948C}"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435"/>
            <a:ext cx="7072313" cy="566738"/>
          </a:xfrm>
        </p:spPr>
        <p:txBody>
          <a:bodyPr anchor="b"/>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484093" y="443753"/>
            <a:ext cx="6970059" cy="3977640"/>
          </a:xfrm>
          <a:noFill/>
          <a:ln>
            <a:noFill/>
          </a:ln>
          <a:scene3d>
            <a:camera prst="orthographicFront"/>
            <a:lightRig rig="balanced" dir="t"/>
          </a:scene3d>
          <a:sp3d extrusionH="63500">
            <a:bevelT w="38100" h="38100" prst="softRound"/>
            <a:contourClr>
              <a:schemeClr val="bg1"/>
            </a:contourClr>
          </a:sp3d>
        </p:spPr>
        <p:txBody>
          <a:bodyPr>
            <a:scene3d>
              <a:camera prst="orthographicFront"/>
              <a:lightRig rig="threePt" dir="t"/>
            </a:scene3d>
            <a:sp3d>
              <a:contourClr>
                <a:schemeClr val="bg1"/>
              </a:contourClr>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5663173"/>
            <a:ext cx="7072313" cy="804862"/>
          </a:xfrm>
        </p:spPr>
        <p:txBody>
          <a:bodyPr lIns="109728">
            <a:normAutofit/>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89DB3-A1C4-3B48-8EF7-DF24193ABC8B}" type="datetimeFigureOut">
              <a:rPr lang="en-US" smtClean="0"/>
              <a:pPr/>
              <a:t>3/18/2014</a:t>
            </a:fld>
            <a:endParaRPr lang="en-US"/>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B113C96-C353-A549-A453-DA44FC01948C}" type="slidenum">
              <a:rPr lang="en-US" smtClean="0"/>
              <a:pPr/>
              <a:t>‹#›</a:t>
            </a:fld>
            <a:endParaRPr 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E589DB3-A1C4-3B48-8EF7-DF24193ABC8B}" type="datetimeFigureOut">
              <a:rPr lang="en-US" smtClean="0"/>
              <a:pPr/>
              <a:t>3/18/2014</a:t>
            </a:fld>
            <a:endParaRPr lang="en-US"/>
          </a:p>
        </p:txBody>
      </p:sp>
      <p:sp>
        <p:nvSpPr>
          <p:cNvPr id="5" name="Footer Placeholder 4"/>
          <p:cNvSpPr>
            <a:spLocks noGrp="1"/>
          </p:cNvSpPr>
          <p:nvPr>
            <p:ph type="ftr" sz="quarter" idx="11"/>
          </p:nvPr>
        </p:nvSpPr>
        <p:spPr>
          <a:xfrm rot="16200000">
            <a:off x="5769819" y="3208338"/>
            <a:ext cx="51054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B113C96-C353-A549-A453-DA44FC01948C}" type="slidenum">
              <a:rPr lang="en-US" smtClean="0"/>
              <a:pPr/>
              <a:t>‹#›</a:t>
            </a:fld>
            <a:endParaRPr lang="en-US"/>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685800"/>
            <a:ext cx="1128713" cy="54403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685800"/>
            <a:ext cx="58674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E589DB3-A1C4-3B48-8EF7-DF24193ABC8B}" type="datetimeFigureOut">
              <a:rPr lang="en-US" smtClean="0"/>
              <a:pPr/>
              <a:t>3/18/2014</a:t>
            </a:fld>
            <a:endParaRPr lang="en-US"/>
          </a:p>
        </p:txBody>
      </p:sp>
      <p:sp>
        <p:nvSpPr>
          <p:cNvPr id="5" name="Footer Placeholder 4"/>
          <p:cNvSpPr>
            <a:spLocks noGrp="1"/>
          </p:cNvSpPr>
          <p:nvPr>
            <p:ph type="ftr" sz="quarter" idx="11"/>
          </p:nvPr>
        </p:nvSpPr>
        <p:spPr>
          <a:xfrm rot="16200000">
            <a:off x="5769819" y="3208338"/>
            <a:ext cx="5105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41341" y="6181538"/>
            <a:ext cx="806824" cy="365125"/>
          </a:xfrm>
        </p:spPr>
        <p:txBody>
          <a:bodyPr/>
          <a:lstStyle/>
          <a:p>
            <a:fld id="{1B113C96-C353-A549-A453-DA44FC01948C}" type="slidenum">
              <a:rPr lang="en-US" smtClean="0"/>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solidFill>
                  <a:schemeClr val="tx2">
                    <a:lumMod val="40000"/>
                    <a:lumOff val="60000"/>
                  </a:schemeClr>
                </a:solidFill>
              </a:defRPr>
            </a:lvl1pPr>
          </a:lstStyle>
          <a:p>
            <a:fld id="{DE589DB3-A1C4-3B48-8EF7-DF24193ABC8B}" type="datetimeFigureOut">
              <a:rPr lang="en-US" smtClean="0"/>
              <a:pPr/>
              <a:t>3/18/2014</a:t>
            </a:fld>
            <a:endParaRPr lang="en-US"/>
          </a:p>
        </p:txBody>
      </p:sp>
      <p:sp>
        <p:nvSpPr>
          <p:cNvPr id="6" name="Slide Number Placeholder 5"/>
          <p:cNvSpPr>
            <a:spLocks noGrp="1"/>
          </p:cNvSpPr>
          <p:nvPr>
            <p:ph type="sldNum" sz="quarter" idx="12"/>
          </p:nvPr>
        </p:nvSpPr>
        <p:spPr/>
        <p:txBody>
          <a:bodyPr/>
          <a:lstStyle>
            <a:lvl1pPr>
              <a:defRPr>
                <a:solidFill>
                  <a:schemeClr val="tx2">
                    <a:lumMod val="40000"/>
                    <a:lumOff val="60000"/>
                  </a:schemeClr>
                </a:solidFill>
              </a:defRPr>
            </a:lvl1pPr>
          </a:lstStyle>
          <a:p>
            <a:fld id="{1B113C96-C353-A549-A453-DA44FC01948C}" type="slidenum">
              <a:rPr lang="en-US" smtClean="0"/>
              <a:pPr/>
              <a:t>‹#›</a:t>
            </a:fld>
            <a:endParaRPr lang="en-US"/>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2971800"/>
            <a:ext cx="5122862" cy="1712259"/>
          </a:xfrm>
        </p:spPr>
        <p:txBody>
          <a:bodyPr anchor="b" anchorCtr="0">
            <a:noAutofit/>
            <a:scene3d>
              <a:camera prst="orthographicFront"/>
              <a:lightRig rig="morning" dir="t">
                <a:rot lat="0" lon="0" rev="2400000"/>
              </a:lightRig>
            </a:scene3d>
            <a:sp3d extrusionH="63500" contourW="6350">
              <a:bevelT w="19050" h="50800" prst="softRound"/>
              <a:contourClr>
                <a:schemeClr val="bg1"/>
              </a:contourClr>
            </a:sp3d>
          </a:bodyPr>
          <a:lstStyle>
            <a:lvl1pPr algn="ctr">
              <a:defRPr sz="4400" b="1" baseline="0">
                <a:solidFill>
                  <a:schemeClr val="tx2"/>
                </a:solidFill>
                <a:effectLst>
                  <a:innerShdw blurRad="63500" dist="50800" dir="5400000">
                    <a:schemeClr val="bg1">
                      <a:alpha val="50000"/>
                    </a:schemeClr>
                  </a:innerShdw>
                </a:effectLst>
              </a:defRPr>
            </a:lvl1pPr>
          </a:lstStyle>
          <a:p>
            <a:r>
              <a:rPr lang="en-US" smtClean="0"/>
              <a:t>Click to edit Master title style</a:t>
            </a:r>
            <a:endParaRPr/>
          </a:p>
        </p:txBody>
      </p:sp>
      <p:sp>
        <p:nvSpPr>
          <p:cNvPr id="3" name="Subtitle 2"/>
          <p:cNvSpPr>
            <a:spLocks noGrp="1"/>
          </p:cNvSpPr>
          <p:nvPr>
            <p:ph type="subTitle" idx="1"/>
          </p:nvPr>
        </p:nvSpPr>
        <p:spPr>
          <a:xfrm>
            <a:off x="363538" y="4953000"/>
            <a:ext cx="5113896" cy="381000"/>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lnSpc>
                <a:spcPct val="120000"/>
              </a:lnSpc>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914400" rtl="0" eaLnBrk="1" latinLnBrk="0" hangingPunct="1">
              <a:spcBef>
                <a:spcPts val="2400"/>
              </a:spcBef>
              <a:buClr>
                <a:schemeClr val="tx2"/>
              </a:buClr>
              <a:buSzPct val="100000"/>
              <a:buFont typeface="Wingdings 2" pitchFamily="18" charset="2"/>
              <a:buNone/>
            </a:pPr>
            <a:r>
              <a:rPr lang="en-US" smtClean="0"/>
              <a:t>Click to edit Master subtitle style</a:t>
            </a:r>
            <a:endParaRPr/>
          </a:p>
        </p:txBody>
      </p:sp>
      <p:sp>
        <p:nvSpPr>
          <p:cNvPr id="4" name="Date Placeholder 3"/>
          <p:cNvSpPr>
            <a:spLocks noGrp="1"/>
          </p:cNvSpPr>
          <p:nvPr>
            <p:ph type="dt" sz="half" idx="10"/>
          </p:nvPr>
        </p:nvSpPr>
        <p:spPr>
          <a:xfrm>
            <a:off x="3429000" y="6356350"/>
            <a:ext cx="2133600" cy="365125"/>
          </a:xfrm>
        </p:spPr>
        <p:txBody>
          <a:bodyPr anchor="t" anchorCtr="0"/>
          <a:lstStyle>
            <a:lvl1pPr algn="r">
              <a:defRPr sz="1200">
                <a:solidFill>
                  <a:schemeClr val="tx1">
                    <a:lumMod val="50000"/>
                    <a:lumOff val="50000"/>
                  </a:schemeClr>
                </a:solidFill>
              </a:defRPr>
            </a:lvl1pPr>
          </a:lstStyle>
          <a:p>
            <a:fld id="{DE589DB3-A1C4-3B48-8EF7-DF24193ABC8B}" type="datetimeFigureOut">
              <a:rPr lang="en-US" smtClean="0"/>
              <a:pPr/>
              <a:t>3/18/2014</a:t>
            </a:fld>
            <a:endParaRPr lang="en-US"/>
          </a:p>
        </p:txBody>
      </p:sp>
      <p:sp>
        <p:nvSpPr>
          <p:cNvPr id="5" name="Footer Placeholder 4"/>
          <p:cNvSpPr>
            <a:spLocks noGrp="1"/>
          </p:cNvSpPr>
          <p:nvPr>
            <p:ph type="ftr" sz="quarter" idx="11"/>
          </p:nvPr>
        </p:nvSpPr>
        <p:spPr>
          <a:xfrm>
            <a:off x="363538" y="6356350"/>
            <a:ext cx="2130552" cy="365125"/>
          </a:xfrm>
          <a:prstGeom prst="rect">
            <a:avLst/>
          </a:prstGeom>
        </p:spPr>
        <p:txBody>
          <a:bodyPr/>
          <a:lstStyle>
            <a:lvl1pPr algn="l">
              <a:defRPr sz="1200">
                <a:solidFill>
                  <a:schemeClr val="tx1">
                    <a:lumMod val="50000"/>
                    <a:lumOff val="50000"/>
                  </a:schemeClr>
                </a:solidFill>
              </a:defRPr>
            </a:lvl1pPr>
          </a:lstStyle>
          <a:p>
            <a:endParaRPr lang="en-US"/>
          </a:p>
        </p:txBody>
      </p:sp>
      <p:sp>
        <p:nvSpPr>
          <p:cNvPr id="8" name="Picture Placeholder 7"/>
          <p:cNvSpPr>
            <a:spLocks noGrp="1"/>
          </p:cNvSpPr>
          <p:nvPr>
            <p:ph type="pic" sz="quarter" idx="13"/>
          </p:nvPr>
        </p:nvSpPr>
        <p:spPr>
          <a:xfrm>
            <a:off x="6006353" y="9144"/>
            <a:ext cx="2743200"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r>
              <a:rPr lang="en-US" smtClean="0"/>
              <a:t>Click icon to add picture</a:t>
            </a:r>
            <a:endParaRPr/>
          </a:p>
        </p:txBody>
      </p:sp>
      <p:pic>
        <p:nvPicPr>
          <p:cNvPr id="9" name="Picture 8" descr="titleSlideBevel.png"/>
          <p:cNvPicPr>
            <a:picLocks noChangeAspect="1"/>
          </p:cNvPicPr>
          <p:nvPr/>
        </p:nvPicPr>
        <p:blipFill>
          <a:blip r:embed="rId2" cstate="print"/>
          <a:stretch>
            <a:fillRect/>
          </a:stretch>
        </p:blipFill>
        <p:spPr>
          <a:xfrm>
            <a:off x="361950" y="4760260"/>
            <a:ext cx="5120640" cy="17967"/>
          </a:xfrm>
          <a:prstGeom prst="rect">
            <a:avLst/>
          </a:prstGeom>
        </p:spPr>
      </p:pic>
      <p:sp>
        <p:nvSpPr>
          <p:cNvPr id="13" name="Slide Number Placeholder 5"/>
          <p:cNvSpPr>
            <a:spLocks noGrp="1"/>
          </p:cNvSpPr>
          <p:nvPr>
            <p:ph type="sldNum" sz="quarter" idx="12"/>
          </p:nvPr>
        </p:nvSpPr>
        <p:spPr>
          <a:xfrm>
            <a:off x="2590800" y="6356350"/>
            <a:ext cx="667871" cy="365125"/>
          </a:xfrm>
        </p:spPr>
        <p:txBody>
          <a:bodyPr vert="horz" lIns="45720" tIns="45720" rIns="45720" bIns="45720" rtlCol="0">
            <a:noAutofit/>
            <a:scene3d>
              <a:camera prst="orthographicFront"/>
              <a:lightRig rig="morning" dir="t">
                <a:rot lat="0" lon="0" rev="2400000"/>
              </a:lightRig>
            </a:scene3d>
            <a:sp3d extrusionH="6350">
              <a:bevelT w="6350" h="6350" prst="softRound"/>
              <a:contourClr>
                <a:schemeClr val="bg1"/>
              </a:contourClr>
            </a:sp3d>
          </a:bodyPr>
          <a:lstStyle>
            <a:lvl1pPr marL="282575" indent="-282575" algn="ctr" defTabSz="914400" rtl="0" eaLnBrk="1" latinLnBrk="0" hangingPunct="1">
              <a:spcBef>
                <a:spcPts val="2400"/>
              </a:spcBef>
              <a:buClr>
                <a:schemeClr val="tx2"/>
              </a:buClr>
              <a:buSzPct val="100000"/>
              <a:buFont typeface="Wingdings 2" pitchFamily="18" charset="2"/>
              <a:buNone/>
              <a:defRPr kumimoji="0" sz="1200" b="1" i="0" u="none" strike="noStrike" kern="1200" cap="none" spc="0" normalizeH="0" baseline="0">
                <a:ln>
                  <a:noFill/>
                </a:ln>
                <a:solidFill>
                  <a:schemeClr val="tx1">
                    <a:lumMod val="50000"/>
                    <a:lumOff val="50000"/>
                  </a:schemeClr>
                </a:solidFill>
                <a:effectLst>
                  <a:outerShdw blurRad="50800" dist="12700" dir="2700000" algn="tl" rotWithShape="0">
                    <a:schemeClr val="bg1">
                      <a:alpha val="40000"/>
                    </a:schemeClr>
                  </a:outerShdw>
                </a:effectLst>
                <a:uLnTx/>
                <a:uFillTx/>
                <a:latin typeface="+mn-lt"/>
                <a:ea typeface="+mn-ea"/>
                <a:cs typeface="+mn-cs"/>
              </a:defRPr>
            </a:lvl1pPr>
          </a:lstStyle>
          <a:p>
            <a:fld id="{1B113C96-C353-A549-A453-DA44FC01948C}" type="slidenum">
              <a:rPr lang="en-US" smtClean="0"/>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590800" y="524435"/>
            <a:ext cx="4845424" cy="731838"/>
          </a:xfrm>
        </p:spPr>
        <p:txBody>
          <a:bodyPr>
            <a:noAutofit/>
          </a:bodyPr>
          <a:lstStyle>
            <a:lvl1pPr algn="ctr">
              <a:defRPr sz="3200"/>
            </a:lvl1pPr>
          </a:lstStyle>
          <a:p>
            <a:r>
              <a:rPr lang="en-US" smtClean="0"/>
              <a:t>Click to edit Master title style</a:t>
            </a:r>
            <a:endParaRPr/>
          </a:p>
        </p:txBody>
      </p:sp>
      <p:sp>
        <p:nvSpPr>
          <p:cNvPr id="3" name="Content Placeholder 2"/>
          <p:cNvSpPr>
            <a:spLocks noGrp="1"/>
          </p:cNvSpPr>
          <p:nvPr>
            <p:ph idx="1"/>
          </p:nvPr>
        </p:nvSpPr>
        <p:spPr>
          <a:xfrm>
            <a:off x="2590800" y="1600200"/>
            <a:ext cx="4845424" cy="452596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solidFill>
                  <a:schemeClr val="tx2">
                    <a:lumMod val="40000"/>
                    <a:lumOff val="60000"/>
                  </a:schemeClr>
                </a:solidFill>
              </a:defRPr>
            </a:lvl1pPr>
          </a:lstStyle>
          <a:p>
            <a:fld id="{DE589DB3-A1C4-3B48-8EF7-DF24193ABC8B}" type="datetimeFigureOut">
              <a:rPr lang="en-US" smtClean="0"/>
              <a:pPr/>
              <a:t>3/18/2014</a:t>
            </a:fld>
            <a:endParaRPr lang="en-US"/>
          </a:p>
        </p:txBody>
      </p:sp>
      <p:sp>
        <p:nvSpPr>
          <p:cNvPr id="6" name="Slide Number Placeholder 5"/>
          <p:cNvSpPr>
            <a:spLocks noGrp="1"/>
          </p:cNvSpPr>
          <p:nvPr>
            <p:ph type="sldNum" sz="quarter" idx="12"/>
          </p:nvPr>
        </p:nvSpPr>
        <p:spPr/>
        <p:txBody>
          <a:bodyPr/>
          <a:lstStyle>
            <a:lvl1pPr>
              <a:defRPr>
                <a:solidFill>
                  <a:schemeClr val="tx2">
                    <a:lumMod val="40000"/>
                    <a:lumOff val="60000"/>
                  </a:schemeClr>
                </a:solidFill>
              </a:defRPr>
            </a:lvl1pPr>
          </a:lstStyle>
          <a:p>
            <a:fld id="{1B113C96-C353-A549-A453-DA44FC01948C}" type="slidenum">
              <a:rPr lang="en-US" smtClean="0"/>
              <a:pPr/>
              <a:t>‹#›</a:t>
            </a:fld>
            <a:endParaRPr lang="en-US"/>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endParaRPr lang="en-US"/>
          </a:p>
        </p:txBody>
      </p:sp>
      <p:sp>
        <p:nvSpPr>
          <p:cNvPr id="9" name="Picture Placeholder 7"/>
          <p:cNvSpPr>
            <a:spLocks noGrp="1"/>
          </p:cNvSpPr>
          <p:nvPr>
            <p:ph type="pic" sz="quarter" idx="13"/>
          </p:nvPr>
        </p:nvSpPr>
        <p:spPr>
          <a:xfrm>
            <a:off x="0" y="9144"/>
            <a:ext cx="2379663"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r>
              <a:rPr lang="en-US" smtClean="0"/>
              <a:t>Click icon to add picture</a:t>
            </a:r>
            <a:endParaRPr/>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654300"/>
            <a:ext cx="7315200" cy="850900"/>
          </a:xfrm>
        </p:spPr>
        <p:txBody>
          <a:bodyPr anchor="b" anchorCtr="0">
            <a:normAutofit/>
          </a:bodyPr>
          <a:lstStyle>
            <a:lvl1pPr algn="ctr">
              <a:defRPr sz="4400" b="1" cap="none" baseline="0">
                <a:effectLst>
                  <a:innerShdw blurRad="63500" dist="50800" dir="5400000">
                    <a:schemeClr val="bg1">
                      <a:alpha val="50000"/>
                    </a:schemeClr>
                  </a:innerShdw>
                </a:effectLst>
              </a:defRPr>
            </a:lvl1pPr>
          </a:lstStyle>
          <a:p>
            <a:r>
              <a:rPr lang="en-US" smtClean="0"/>
              <a:t>Click to edit Master title style</a:t>
            </a:r>
            <a:endParaRPr/>
          </a:p>
        </p:txBody>
      </p:sp>
      <p:sp>
        <p:nvSpPr>
          <p:cNvPr id="3" name="Text Placeholder 2"/>
          <p:cNvSpPr>
            <a:spLocks noGrp="1"/>
          </p:cNvSpPr>
          <p:nvPr>
            <p:ph type="body" idx="1"/>
          </p:nvPr>
        </p:nvSpPr>
        <p:spPr>
          <a:xfrm>
            <a:off x="927099" y="3622344"/>
            <a:ext cx="7302501" cy="435401"/>
          </a:xfrm>
        </p:spPr>
        <p:txBody>
          <a:bodyPr anchor="t" anchorCtr="0">
            <a:normAutofit/>
          </a:bodyPr>
          <a:lstStyle>
            <a:lvl1pPr marL="0" indent="0" algn="ctr">
              <a:buNone/>
              <a:defRPr sz="15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3429000" y="6356350"/>
            <a:ext cx="2133600" cy="365125"/>
          </a:xfrm>
        </p:spPr>
        <p:txBody>
          <a:bodyPr anchor="t" anchorCtr="0"/>
          <a:lstStyle>
            <a:lvl1pPr algn="r">
              <a:defRPr sz="1200">
                <a:solidFill>
                  <a:schemeClr val="tx1">
                    <a:lumMod val="50000"/>
                    <a:lumOff val="50000"/>
                  </a:schemeClr>
                </a:solidFill>
              </a:defRPr>
            </a:lvl1pPr>
          </a:lstStyle>
          <a:p>
            <a:fld id="{DE589DB3-A1C4-3B48-8EF7-DF24193ABC8B}" type="datetimeFigureOut">
              <a:rPr lang="en-US" smtClean="0"/>
              <a:pPr/>
              <a:t>3/18/2014</a:t>
            </a:fld>
            <a:endParaRPr lang="en-US"/>
          </a:p>
        </p:txBody>
      </p:sp>
      <p:sp>
        <p:nvSpPr>
          <p:cNvPr id="8" name="Footer Placeholder 4"/>
          <p:cNvSpPr>
            <a:spLocks noGrp="1"/>
          </p:cNvSpPr>
          <p:nvPr>
            <p:ph type="ftr" sz="quarter" idx="11"/>
          </p:nvPr>
        </p:nvSpPr>
        <p:spPr>
          <a:xfrm>
            <a:off x="363538" y="6356350"/>
            <a:ext cx="2895600" cy="365125"/>
          </a:xfrm>
          <a:prstGeom prst="rect">
            <a:avLst/>
          </a:prstGeom>
        </p:spPr>
        <p:txBody>
          <a:bodyPr/>
          <a:lstStyle>
            <a:lvl1pPr algn="l">
              <a:defRPr sz="1200">
                <a:solidFill>
                  <a:schemeClr val="tx1">
                    <a:lumMod val="50000"/>
                    <a:lumOff val="50000"/>
                  </a:schemeClr>
                </a:solidFill>
              </a:defRPr>
            </a:lvl1pPr>
          </a:lstStyle>
          <a:p>
            <a:endParaRPr lang="en-US"/>
          </a:p>
        </p:txBody>
      </p:sp>
      <p:pic>
        <p:nvPicPr>
          <p:cNvPr id="9" name="Picture 8" descr="SectionHeader-Bevel.png"/>
          <p:cNvPicPr>
            <a:picLocks noChangeAspect="1"/>
          </p:cNvPicPr>
          <p:nvPr/>
        </p:nvPicPr>
        <p:blipFill>
          <a:blip r:embed="rId2" cstate="print"/>
          <a:stretch>
            <a:fillRect/>
          </a:stretch>
        </p:blipFill>
        <p:spPr>
          <a:xfrm>
            <a:off x="928048" y="3559792"/>
            <a:ext cx="7315200" cy="17996"/>
          </a:xfrm>
          <a:prstGeom prst="rect">
            <a:avLst/>
          </a:prstGeom>
        </p:spPr>
      </p:pic>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Content Placeholder 2"/>
          <p:cNvSpPr>
            <a:spLocks noGrp="1"/>
          </p:cNvSpPr>
          <p:nvPr>
            <p:ph sz="half" idx="1"/>
          </p:nvPr>
        </p:nvSpPr>
        <p:spPr>
          <a:xfrm>
            <a:off x="372035"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011706"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E589DB3-A1C4-3B48-8EF7-DF24193ABC8B}" type="datetimeFigureOut">
              <a:rPr lang="en-US" smtClean="0"/>
              <a:pPr/>
              <a:t>3/18/2014</a:t>
            </a:fld>
            <a:endParaRPr lang="en-US"/>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B113C96-C353-A549-A453-DA44FC01948C}"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ComparisonBoxes.png"/>
          <p:cNvPicPr>
            <a:picLocks noChangeAspect="1"/>
          </p:cNvPicPr>
          <p:nvPr/>
        </p:nvPicPr>
        <p:blipFill>
          <a:blip r:embed="rId2" cstate="print"/>
          <a:srcRect l="4559" t="28431" r="57794" b="7647"/>
          <a:stretch>
            <a:fillRect/>
          </a:stretch>
        </p:blipFill>
        <p:spPr>
          <a:xfrm>
            <a:off x="363071" y="1949824"/>
            <a:ext cx="3474720" cy="4290753"/>
          </a:xfrm>
          <a:prstGeom prst="rect">
            <a:avLst/>
          </a:prstGeom>
        </p:spPr>
      </p:pic>
      <p:pic>
        <p:nvPicPr>
          <p:cNvPr id="11" name="Picture 10" descr="ComparisonBoxes.png"/>
          <p:cNvPicPr>
            <a:picLocks noChangeAspect="1"/>
          </p:cNvPicPr>
          <p:nvPr/>
        </p:nvPicPr>
        <p:blipFill>
          <a:blip r:embed="rId2" cstate="print"/>
          <a:srcRect l="4559" t="28431" r="57794" b="7647"/>
          <a:stretch>
            <a:fillRect/>
          </a:stretch>
        </p:blipFill>
        <p:spPr>
          <a:xfrm>
            <a:off x="3992880" y="1945341"/>
            <a:ext cx="3474720" cy="4290753"/>
          </a:xfrm>
          <a:prstGeom prst="rect">
            <a:avLst/>
          </a:prstGeom>
        </p:spPr>
      </p:pic>
      <p:sp>
        <p:nvSpPr>
          <p:cNvPr id="4" name="Content Placeholder 3"/>
          <p:cNvSpPr>
            <a:spLocks noGrp="1"/>
          </p:cNvSpPr>
          <p:nvPr>
            <p:ph sz="half" idx="2"/>
          </p:nvPr>
        </p:nvSpPr>
        <p:spPr>
          <a:xfrm>
            <a:off x="381000" y="1972236"/>
            <a:ext cx="3429000" cy="4174564"/>
          </a:xfrm>
          <a:prstGeom prst="roundRect">
            <a:avLst>
              <a:gd name="adj" fmla="val 4119"/>
            </a:avLst>
          </a:prstGeom>
          <a:noFill/>
          <a:effectLst/>
          <a:scene3d>
            <a:camera prst="orthographicFront"/>
            <a:lightRig rig="soft" dir="t"/>
          </a:scene3d>
          <a:sp3d>
            <a:extrusionClr>
              <a:schemeClr val="bg1"/>
            </a:extrusionClr>
            <a:contourClr>
              <a:schemeClr val="bg1">
                <a:lumMod val="65000"/>
              </a:schemeClr>
            </a:contourClr>
          </a:sp3d>
        </p:spPr>
        <p:txBody>
          <a:bodyPr tIns="91440" bIns="91440">
            <a:normAutofit/>
            <a:scene3d>
              <a:camera prst="orthographicFront"/>
              <a:lightRig rig="threePt" dir="t"/>
            </a:scene3d>
            <a:sp3d>
              <a:contourClr>
                <a:schemeClr val="bg1"/>
              </a:contourClr>
            </a:sp3d>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noAutofit/>
          </a:bodyPr>
          <a:lstStyle>
            <a:lvl1pPr algn="ctr">
              <a:defRPr/>
            </a:lvl1pPr>
          </a:lstStyle>
          <a:p>
            <a:r>
              <a:rPr lang="en-US" smtClean="0"/>
              <a:t>Click to edit Master title style</a:t>
            </a:r>
            <a:endParaRPr/>
          </a:p>
        </p:txBody>
      </p:sp>
      <p:sp>
        <p:nvSpPr>
          <p:cNvPr id="3" name="Text Placeholder 2"/>
          <p:cNvSpPr>
            <a:spLocks noGrp="1"/>
          </p:cNvSpPr>
          <p:nvPr>
            <p:ph type="body" idx="1"/>
          </p:nvPr>
        </p:nvSpPr>
        <p:spPr>
          <a:xfrm>
            <a:off x="372035" y="1237129"/>
            <a:ext cx="3429000" cy="698033"/>
          </a:xfrm>
        </p:spPr>
        <p:txBody>
          <a:bodyPr tIns="0" bIns="0" anchor="b">
            <a:normAutofit/>
          </a:bodyPr>
          <a:lstStyle>
            <a:lvl1pPr marL="0" indent="0" algn="ctr">
              <a:lnSpc>
                <a:spcPts val="2900"/>
              </a:lnSpc>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011706" y="1237129"/>
            <a:ext cx="3429000" cy="698033"/>
          </a:xfrm>
        </p:spPr>
        <p:txBody>
          <a:bodyPr tIns="0" bIns="0" anchor="b">
            <a:normAutofit/>
          </a:bodyPr>
          <a:lstStyle>
            <a:lvl1pPr marL="0" indent="0" algn="ctr">
              <a:lnSpc>
                <a:spcPts val="2900"/>
              </a:lnSpc>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11706" y="1972236"/>
            <a:ext cx="3429000" cy="4174564"/>
          </a:xfrm>
          <a:prstGeom prst="roundRect">
            <a:avLst>
              <a:gd name="adj" fmla="val 2941"/>
            </a:avLst>
          </a:prstGeom>
          <a:noFill/>
          <a:effectLst/>
          <a:scene3d>
            <a:camera prst="orthographicFront"/>
            <a:lightRig rig="soft" dir="t"/>
          </a:scene3d>
          <a:sp3d>
            <a:extrusionClr>
              <a:schemeClr val="bg1"/>
            </a:extrusionClr>
            <a:contourClr>
              <a:schemeClr val="bg1">
                <a:lumMod val="65000"/>
              </a:schemeClr>
            </a:contourClr>
          </a:sp3d>
        </p:spPr>
        <p:txBody>
          <a:bodyPr vert="horz" lIns="91440" tIns="91440" rIns="91440" bIns="91440" rtlCol="0">
            <a:normAutofit/>
            <a:scene3d>
              <a:camera prst="orthographicFront"/>
              <a:lightRig rig="threePt" dir="t"/>
            </a:scene3d>
            <a:sp3d>
              <a:contourClr>
                <a:schemeClr val="bg1"/>
              </a:contourClr>
            </a:sp3d>
          </a:bodyPr>
          <a:lstStyle>
            <a:lvl1pPr algn="l" defTabSz="914400" rtl="0" eaLnBrk="1" latinLnBrk="0" hangingPunct="1">
              <a:buSzPct val="100000"/>
              <a:buFont typeface="Wingdings 2" pitchFamily="18" charset="2"/>
              <a:buChar char=""/>
              <a:defRPr sz="24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vl2pPr algn="l" defTabSz="914400" rtl="0" eaLnBrk="1" latinLnBrk="0" hangingPunct="1">
              <a:buSzPct val="100000"/>
              <a:buFont typeface="Wingdings 2" pitchFamily="18" charset="2"/>
              <a:buChar char=""/>
              <a:defRPr sz="20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2pPr>
            <a:lvl3pPr algn="l" defTabSz="914400" rtl="0" eaLnBrk="1" latinLnBrk="0" hangingPunct="1">
              <a:buSzPct val="100000"/>
              <a:buFont typeface="Wingdings 2" pitchFamily="18" charset="2"/>
              <a:buChar char=""/>
              <a:defRPr sz="18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3pPr>
            <a:lvl4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4pPr>
            <a:lvl5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E589DB3-A1C4-3B48-8EF7-DF24193ABC8B}" type="datetimeFigureOut">
              <a:rPr lang="en-US" smtClean="0"/>
              <a:pPr/>
              <a:t>3/18/2014</a:t>
            </a:fld>
            <a:endParaRPr lang="en-US"/>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B113C96-C353-A549-A453-DA44FC01948C}"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E589DB3-A1C4-3B48-8EF7-DF24193ABC8B}" type="datetimeFigureOut">
              <a:rPr lang="en-US" smtClean="0"/>
              <a:pPr/>
              <a:t>3/18/2014</a:t>
            </a:fld>
            <a:endParaRPr lang="en-US"/>
          </a:p>
        </p:txBody>
      </p:sp>
      <p:sp>
        <p:nvSpPr>
          <p:cNvPr id="4" name="Footer Placeholder 3"/>
          <p:cNvSpPr>
            <a:spLocks noGrp="1"/>
          </p:cNvSpPr>
          <p:nvPr>
            <p:ph type="ftr" sz="quarter" idx="11"/>
          </p:nvPr>
        </p:nvSpPr>
        <p:spPr>
          <a:xfrm rot="16200000">
            <a:off x="5769819" y="3208338"/>
            <a:ext cx="51054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B113C96-C353-A549-A453-DA44FC01948C}"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89DB3-A1C4-3B48-8EF7-DF24193ABC8B}" type="datetimeFigureOut">
              <a:rPr lang="en-US" smtClean="0"/>
              <a:pPr/>
              <a:t>3/18/2014</a:t>
            </a:fld>
            <a:endParaRPr lang="en-US"/>
          </a:p>
        </p:txBody>
      </p:sp>
      <p:sp>
        <p:nvSpPr>
          <p:cNvPr id="3" name="Footer Placeholder 2"/>
          <p:cNvSpPr>
            <a:spLocks noGrp="1"/>
          </p:cNvSpPr>
          <p:nvPr>
            <p:ph type="ftr" sz="quarter" idx="11"/>
          </p:nvPr>
        </p:nvSpPr>
        <p:spPr>
          <a:xfrm rot="16200000">
            <a:off x="5769819" y="3208338"/>
            <a:ext cx="51054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B113C96-C353-A549-A453-DA44FC01948C}" type="slidenum">
              <a:rPr lang="en-US" smtClean="0"/>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624" y="524435"/>
            <a:ext cx="7086600" cy="731838"/>
          </a:xfrm>
          <a:prstGeom prst="rect">
            <a:avLst/>
          </a:prstGeom>
        </p:spPr>
        <p:txBody>
          <a:bodyPr vert="horz" lIns="91440" tIns="45720" rIns="91440" bIns="45720"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r>
              <a:rPr lang="en-US" smtClean="0"/>
              <a:t>Click to edit Master title style</a:t>
            </a:r>
            <a:endParaRPr/>
          </a:p>
        </p:txBody>
      </p:sp>
      <p:sp>
        <p:nvSpPr>
          <p:cNvPr id="3" name="Text Placeholder 2"/>
          <p:cNvSpPr>
            <a:spLocks noGrp="1"/>
          </p:cNvSpPr>
          <p:nvPr>
            <p:ph type="body" idx="1"/>
          </p:nvPr>
        </p:nvSpPr>
        <p:spPr>
          <a:xfrm>
            <a:off x="349624" y="1600200"/>
            <a:ext cx="7086600" cy="4525963"/>
          </a:xfrm>
          <a:prstGeom prst="rect">
            <a:avLst/>
          </a:prstGeom>
        </p:spPr>
        <p:txBody>
          <a:bodyPr vert="horz" lIns="91440" tIns="45720" rIns="91440" bIns="45720" rtlCol="0">
            <a:normAutofit/>
            <a:scene3d>
              <a:camera prst="orthographicFront"/>
              <a:lightRig rig="threePt" dir="t"/>
            </a:scene3d>
            <a:sp3d>
              <a:contourClr>
                <a:schemeClr val="bg1"/>
              </a:contourClr>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rot="16200000">
            <a:off x="7562943" y="4694238"/>
            <a:ext cx="2133600" cy="365125"/>
          </a:xfrm>
          <a:prstGeom prst="rect">
            <a:avLst/>
          </a:prstGeom>
        </p:spPr>
        <p:txBody>
          <a:bodyPr vert="horz" lIns="45720" tIns="45720" rIns="45720" bIns="45720" rtlCol="0" anchor="ctr">
            <a:scene3d>
              <a:camera prst="orthographicFront"/>
              <a:lightRig rig="morning" dir="t">
                <a:rot lat="0" lon="0" rev="2400000"/>
              </a:lightRig>
            </a:scene3d>
            <a:sp3d extrusionH="6350">
              <a:bevelT w="6350" h="6350" prst="softRound"/>
              <a:contourClr>
                <a:schemeClr val="bg1"/>
              </a:contourClr>
            </a:sp3d>
          </a:bodyPr>
          <a:lstStyle>
            <a:lvl1pPr algn="l">
              <a:defRPr sz="1800">
                <a:solidFill>
                  <a:schemeClr val="tx2">
                    <a:lumMod val="40000"/>
                    <a:lumOff val="60000"/>
                  </a:schemeClr>
                </a:solidFill>
                <a:effectLst>
                  <a:outerShdw blurRad="50800" dist="12700" dir="2700000" algn="tl" rotWithShape="0">
                    <a:schemeClr val="bg1">
                      <a:alpha val="40000"/>
                    </a:schemeClr>
                  </a:outerShdw>
                </a:effectLst>
              </a:defRPr>
            </a:lvl1pPr>
          </a:lstStyle>
          <a:p>
            <a:fld id="{DE589DB3-A1C4-3B48-8EF7-DF24193ABC8B}" type="datetimeFigureOut">
              <a:rPr lang="en-US" smtClean="0"/>
              <a:pPr/>
              <a:t>3/18/2014</a:t>
            </a:fld>
            <a:endParaRPr lang="en-US"/>
          </a:p>
        </p:txBody>
      </p:sp>
      <p:sp>
        <p:nvSpPr>
          <p:cNvPr id="6" name="Slide Number Placeholder 5"/>
          <p:cNvSpPr>
            <a:spLocks noGrp="1"/>
          </p:cNvSpPr>
          <p:nvPr>
            <p:ph type="sldNum" sz="quarter" idx="4"/>
          </p:nvPr>
        </p:nvSpPr>
        <p:spPr>
          <a:xfrm>
            <a:off x="8041341" y="6181538"/>
            <a:ext cx="806824" cy="365125"/>
          </a:xfrm>
          <a:prstGeom prst="rect">
            <a:avLst/>
          </a:prstGeom>
        </p:spPr>
        <p:txBody>
          <a:bodyPr vert="horz" lIns="45720" tIns="45720" rIns="45720" bIns="45720" rtlCol="0" anchor="ctr">
            <a:scene3d>
              <a:camera prst="orthographicFront"/>
              <a:lightRig rig="morning" dir="t">
                <a:rot lat="0" lon="0" rev="2400000"/>
              </a:lightRig>
            </a:scene3d>
            <a:sp3d extrusionH="6350">
              <a:bevelT w="6350" h="6350" prst="softRound"/>
              <a:contourClr>
                <a:schemeClr val="bg1"/>
              </a:contourClr>
            </a:sp3d>
          </a:bodyPr>
          <a:lstStyle>
            <a:lvl1pPr algn="r">
              <a:defRPr sz="4500">
                <a:solidFill>
                  <a:schemeClr val="tx2">
                    <a:lumMod val="40000"/>
                    <a:lumOff val="60000"/>
                  </a:schemeClr>
                </a:solidFill>
                <a:effectLst>
                  <a:outerShdw blurRad="50800" dist="12700" dir="2700000" algn="tl" rotWithShape="0">
                    <a:schemeClr val="bg1">
                      <a:alpha val="40000"/>
                    </a:schemeClr>
                  </a:outerShdw>
                </a:effectLst>
              </a:defRPr>
            </a:lvl1pPr>
          </a:lstStyle>
          <a:p>
            <a:fld id="{1B113C96-C353-A549-A453-DA44FC01948C}" type="slidenum">
              <a:rPr lang="en-US" smtClean="0"/>
              <a:pPr/>
              <a:t>‹#›</a:t>
            </a:fld>
            <a:endParaRPr lang="en-US"/>
          </a:p>
        </p:txBody>
      </p:sp>
      <p:pic>
        <p:nvPicPr>
          <p:cNvPr id="7" name="Picture 6" descr="bevelDivider.png"/>
          <p:cNvPicPr>
            <a:picLocks noChangeAspect="1"/>
          </p:cNvPicPr>
          <p:nvPr/>
        </p:nvPicPr>
        <p:blipFill>
          <a:blip r:embed="rId15" cstate="print"/>
          <a:stretch>
            <a:fillRect/>
          </a:stretch>
        </p:blipFill>
        <p:spPr>
          <a:xfrm>
            <a:off x="7772400" y="0"/>
            <a:ext cx="107156" cy="6858000"/>
          </a:xfrm>
          <a:prstGeom prst="rect">
            <a:avLst/>
          </a:prstGeom>
        </p:spPr>
      </p:pic>
      <p:sp>
        <p:nvSpPr>
          <p:cNvPr id="9" name="Footer Placeholder 7"/>
          <p:cNvSpPr>
            <a:spLocks noGrp="1"/>
          </p:cNvSpPr>
          <p:nvPr>
            <p:ph type="ftr" sz="quarter" idx="3"/>
          </p:nvPr>
        </p:nvSpPr>
        <p:spPr>
          <a:xfrm rot="16200000">
            <a:off x="5769819" y="3208338"/>
            <a:ext cx="5105400" cy="365125"/>
          </a:xfrm>
          <a:prstGeom prst="rect">
            <a:avLst/>
          </a:prstGeom>
        </p:spPr>
        <p:txBody>
          <a:bodyPr vert="horz" lIns="45720" tIns="45720" rIns="45720" bIns="45720" rtlCol="0">
            <a:noAutofit/>
            <a:scene3d>
              <a:camera prst="orthographicFront"/>
              <a:lightRig rig="morning" dir="t">
                <a:rot lat="0" lon="0" rev="2400000"/>
              </a:lightRig>
            </a:scene3d>
            <a:sp3d extrusionH="6350">
              <a:bevelT w="6350" h="6350" prst="softRound"/>
              <a:contourClr>
                <a:schemeClr val="bg1"/>
              </a:contourClr>
            </a:sp3d>
          </a:bodyPr>
          <a:lstStyle>
            <a:lvl1pPr marL="282575" indent="-282575" algn="l" defTabSz="914400" rtl="0" eaLnBrk="1" latinLnBrk="0" hangingPunct="1">
              <a:spcBef>
                <a:spcPts val="2400"/>
              </a:spcBef>
              <a:buClr>
                <a:schemeClr val="tx2"/>
              </a:buClr>
              <a:buSzPct val="100000"/>
              <a:buFont typeface="Wingdings 2" pitchFamily="18" charset="2"/>
              <a:buNone/>
              <a:defRPr kumimoji="0" sz="2200" b="1" i="0" u="none" strike="noStrike" kern="1200" cap="none" spc="0" normalizeH="0" baseline="0">
                <a:ln>
                  <a:noFill/>
                </a:ln>
                <a:solidFill>
                  <a:schemeClr val="tx2">
                    <a:lumMod val="60000"/>
                    <a:lumOff val="40000"/>
                  </a:schemeClr>
                </a:solidFill>
                <a:effectLst>
                  <a:outerShdw blurRad="50800" dist="12700" dir="2700000" algn="tl" rotWithShape="0">
                    <a:schemeClr val="bg1">
                      <a:alpha val="40000"/>
                    </a:schemeClr>
                  </a:outerShdw>
                </a:effectLst>
                <a:uLnTx/>
                <a:uFillTx/>
                <a:latin typeface="+mn-lt"/>
                <a:ea typeface="+mn-ea"/>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ssolve/>
  </p:transition>
  <p:txStyles>
    <p:titleStyle>
      <a:lvl1pPr algn="l" defTabSz="914400" rtl="0" eaLnBrk="1" latinLnBrk="0" hangingPunct="1">
        <a:spcBef>
          <a:spcPct val="0"/>
        </a:spcBef>
        <a:buNone/>
        <a:defRPr sz="4600" kern="1200">
          <a:solidFill>
            <a:schemeClr val="tx2"/>
          </a:solidFill>
          <a:effectLst>
            <a:innerShdw blurRad="63500" dist="50800" dir="5400000">
              <a:schemeClr val="bg1">
                <a:alpha val="50000"/>
              </a:schemeClr>
            </a:innerShdw>
          </a:effectLst>
          <a:latin typeface="+mj-lt"/>
          <a:ea typeface="+mj-ea"/>
          <a:cs typeface="+mj-cs"/>
        </a:defRPr>
      </a:lvl1pPr>
    </p:titleStyle>
    <p:bodyStyle>
      <a:lvl1pPr marL="282575" indent="-282575" algn="l" defTabSz="914400" rtl="0" eaLnBrk="1" latinLnBrk="0" hangingPunct="1">
        <a:spcBef>
          <a:spcPts val="2400"/>
        </a:spcBef>
        <a:buClr>
          <a:schemeClr val="tx2"/>
        </a:buClr>
        <a:buSzPct val="100000"/>
        <a:buFont typeface="Wingdings 2" pitchFamily="18" charset="2"/>
        <a:buChar char=""/>
        <a:defRPr sz="2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vl2pPr marL="577850" indent="-295275" algn="l" defTabSz="914400" rtl="0" eaLnBrk="1" latinLnBrk="0" hangingPunct="1">
        <a:spcBef>
          <a:spcPts val="600"/>
        </a:spcBef>
        <a:buClr>
          <a:schemeClr val="tx2">
            <a:lumMod val="60000"/>
            <a:lumOff val="40000"/>
          </a:schemeClr>
        </a:buClr>
        <a:buSzPct val="100000"/>
        <a:buFont typeface="Wingdings 2" pitchFamily="18" charset="2"/>
        <a:buChar char=""/>
        <a:defRPr sz="24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2pPr>
      <a:lvl3pPr marL="860425" indent="-282575" algn="l" defTabSz="914400" rtl="0" eaLnBrk="1" latinLnBrk="0" hangingPunct="1">
        <a:spcBef>
          <a:spcPts val="600"/>
        </a:spcBef>
        <a:buClr>
          <a:schemeClr val="tx2"/>
        </a:buClr>
        <a:buSzPct val="100000"/>
        <a:buFont typeface="Wingdings 2" pitchFamily="18" charset="2"/>
        <a:buChar char=""/>
        <a:defRPr sz="2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3pPr>
      <a:lvl4pPr marL="1143000" indent="-282575" algn="l" defTabSz="914400" rtl="0" eaLnBrk="1" latinLnBrk="0" hangingPunct="1">
        <a:spcBef>
          <a:spcPts val="600"/>
        </a:spcBef>
        <a:buClr>
          <a:schemeClr val="tx2">
            <a:lumMod val="60000"/>
            <a:lumOff val="40000"/>
          </a:schemeClr>
        </a:buClr>
        <a:buSzPct val="100000"/>
        <a:buFont typeface="Wingdings 2" pitchFamily="18" charset="2"/>
        <a:buChar char=""/>
        <a:defRPr sz="20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4pPr>
      <a:lvl5pPr marL="1425575" indent="-282575" algn="l" defTabSz="914400" rtl="0" eaLnBrk="1" latinLnBrk="0" hangingPunct="1">
        <a:spcBef>
          <a:spcPts val="600"/>
        </a:spcBef>
        <a:buClr>
          <a:schemeClr val="tx2"/>
        </a:buClr>
        <a:buSzPct val="100000"/>
        <a:buFont typeface="Wingdings 2" pitchFamily="18" charset="2"/>
        <a:buChar char=""/>
        <a:defRPr sz="18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viramps.com/products/ramp-length-calculator.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viramps.com/assets/docs/Multifold-Comparison-Guide.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BwBepBOkYd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viramps.com/assets/docs/Assessment-Worksheets-Standard-Dealer.pdf" TargetMode="External"/><Relationship Id="rId2" Type="http://schemas.openxmlformats.org/officeDocument/2006/relationships/hyperlink" Target="http://www.youtube.com/watch?v=kc9GiAidEf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pviramps.com/downloads/document-manager/folder/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l with Tint 2.png"/>
          <p:cNvPicPr>
            <a:picLocks noChangeAspect="1"/>
          </p:cNvPicPr>
          <p:nvPr/>
        </p:nvPicPr>
        <p:blipFill>
          <a:blip r:embed="rId2" cstate="print"/>
          <a:stretch>
            <a:fillRect/>
          </a:stretch>
        </p:blipFill>
        <p:spPr>
          <a:xfrm>
            <a:off x="-76200" y="304800"/>
            <a:ext cx="7850036" cy="4724400"/>
          </a:xfrm>
          <a:prstGeom prst="rect">
            <a:avLst/>
          </a:prstGeom>
        </p:spPr>
      </p:pic>
      <p:sp>
        <p:nvSpPr>
          <p:cNvPr id="5" name="Title 4"/>
          <p:cNvSpPr>
            <a:spLocks noGrp="1"/>
          </p:cNvSpPr>
          <p:nvPr>
            <p:ph type="ctrTitle"/>
          </p:nvPr>
        </p:nvSpPr>
        <p:spPr>
          <a:xfrm>
            <a:off x="1219200" y="4800600"/>
            <a:ext cx="5120640" cy="1709928"/>
          </a:xfrm>
        </p:spPr>
        <p:txBody>
          <a:bodyPr/>
          <a:lstStyle/>
          <a:p>
            <a:r>
              <a:rPr lang="en-US" dirty="0" smtClean="0"/>
              <a:t>Training Presentation </a:t>
            </a:r>
            <a:endParaRPr lang="en-US"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Training- What Questions to Ask</a:t>
            </a:r>
            <a:endParaRPr lang="en-US" sz="4000" dirty="0"/>
          </a:p>
        </p:txBody>
      </p:sp>
      <p:sp>
        <p:nvSpPr>
          <p:cNvPr id="6" name="Content Placeholder 5"/>
          <p:cNvSpPr>
            <a:spLocks noGrp="1"/>
          </p:cNvSpPr>
          <p:nvPr>
            <p:ph idx="1"/>
          </p:nvPr>
        </p:nvSpPr>
        <p:spPr>
          <a:xfrm>
            <a:off x="349624" y="1600200"/>
            <a:ext cx="7086600" cy="5105400"/>
          </a:xfrm>
        </p:spPr>
        <p:txBody>
          <a:bodyPr>
            <a:normAutofit/>
          </a:bodyPr>
          <a:lstStyle/>
          <a:p>
            <a:r>
              <a:rPr lang="en-US" dirty="0" smtClean="0"/>
              <a:t>The Basic Questions for </a:t>
            </a:r>
            <a:r>
              <a:rPr lang="en-US" b="1" dirty="0" smtClean="0"/>
              <a:t>Auto</a:t>
            </a:r>
            <a:r>
              <a:rPr lang="en-US" dirty="0" smtClean="0"/>
              <a:t> Use (</a:t>
            </a:r>
            <a:r>
              <a:rPr lang="en-US" dirty="0" err="1" smtClean="0"/>
              <a:t>con’t</a:t>
            </a:r>
            <a:r>
              <a:rPr lang="en-US" dirty="0" smtClean="0"/>
              <a:t>):</a:t>
            </a:r>
          </a:p>
          <a:p>
            <a:pPr lvl="1"/>
            <a:r>
              <a:rPr lang="en-US" dirty="0" smtClean="0"/>
              <a:t>For the primary auto use, what is the rise? (explain rise to customer)</a:t>
            </a:r>
          </a:p>
          <a:p>
            <a:pPr lvl="1"/>
            <a:r>
              <a:rPr lang="en-US" dirty="0" smtClean="0"/>
              <a:t>What type of Vehicle is being used?</a:t>
            </a:r>
          </a:p>
          <a:p>
            <a:pPr lvl="2">
              <a:buNone/>
            </a:pPr>
            <a:r>
              <a:rPr lang="en-US" dirty="0" smtClean="0"/>
              <a:t>	(Helps determine ramp style)</a:t>
            </a:r>
          </a:p>
          <a:p>
            <a:pPr lvl="2">
              <a:buNone/>
            </a:pPr>
            <a:endParaRPr lang="en-US" dirty="0" smtClean="0"/>
          </a:p>
          <a:p>
            <a:pPr lvl="2">
              <a:buNone/>
            </a:pPr>
            <a:endParaRPr lang="en-US" dirty="0" smtClean="0"/>
          </a:p>
          <a:p>
            <a:pPr lvl="2">
              <a:buNone/>
            </a:pPr>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Training-How to Pick the Perfect Ramp</a:t>
            </a:r>
            <a:endParaRPr lang="en-US" sz="3200" dirty="0"/>
          </a:p>
        </p:txBody>
      </p:sp>
      <p:sp>
        <p:nvSpPr>
          <p:cNvPr id="6" name="Content Placeholder 5"/>
          <p:cNvSpPr>
            <a:spLocks noGrp="1"/>
          </p:cNvSpPr>
          <p:nvPr>
            <p:ph idx="1"/>
          </p:nvPr>
        </p:nvSpPr>
        <p:spPr/>
        <p:txBody>
          <a:bodyPr>
            <a:normAutofit lnSpcReduction="10000"/>
          </a:bodyPr>
          <a:lstStyle/>
          <a:p>
            <a:r>
              <a:rPr lang="en-US" dirty="0" smtClean="0"/>
              <a:t>Once you have gathered the necessary information, it is time to pick the perfect ramp.</a:t>
            </a:r>
          </a:p>
          <a:p>
            <a:pPr lvl="1"/>
            <a:r>
              <a:rPr lang="en-US" dirty="0" smtClean="0"/>
              <a:t>Use the rise and slope information to determine the correct length. This </a:t>
            </a:r>
            <a:r>
              <a:rPr lang="en-US" dirty="0" smtClean="0">
                <a:hlinkClick r:id="rId2"/>
              </a:rPr>
              <a:t>slope-rise calculator</a:t>
            </a:r>
            <a:r>
              <a:rPr lang="en-US" dirty="0" smtClean="0"/>
              <a:t> will help.</a:t>
            </a:r>
          </a:p>
          <a:p>
            <a:pPr lvl="1"/>
            <a:r>
              <a:rPr lang="en-US" dirty="0" smtClean="0"/>
              <a:t>Now that you know the length needed, choose the style and model that will work best for the customers needs and abilities.</a:t>
            </a:r>
          </a:p>
          <a:p>
            <a:pPr lvl="1"/>
            <a:r>
              <a:rPr lang="en-US" dirty="0" smtClean="0"/>
              <a:t>Review the options with the customer and let them make the final decision if there is more than one style/model option.</a:t>
            </a:r>
            <a:endParaRPr lang="en-US"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Training-How to Pick the Perfect Ramp</a:t>
            </a:r>
            <a:endParaRPr lang="en-US" sz="3200" dirty="0"/>
          </a:p>
        </p:txBody>
      </p:sp>
      <p:sp>
        <p:nvSpPr>
          <p:cNvPr id="6" name="Content Placeholder 5"/>
          <p:cNvSpPr>
            <a:spLocks noGrp="1"/>
          </p:cNvSpPr>
          <p:nvPr>
            <p:ph idx="1"/>
          </p:nvPr>
        </p:nvSpPr>
        <p:spPr/>
        <p:txBody>
          <a:bodyPr/>
          <a:lstStyle/>
          <a:p>
            <a:r>
              <a:rPr lang="en-US" dirty="0" smtClean="0"/>
              <a:t>Review	</a:t>
            </a:r>
          </a:p>
          <a:p>
            <a:pPr lvl="1"/>
            <a:r>
              <a:rPr lang="en-US" dirty="0" smtClean="0"/>
              <a:t>Before you finalize the purchase, make sure the following objectives are covered</a:t>
            </a:r>
          </a:p>
          <a:p>
            <a:pPr lvl="2"/>
            <a:r>
              <a:rPr lang="en-US" dirty="0" smtClean="0"/>
              <a:t>Rise Measurement</a:t>
            </a:r>
          </a:p>
          <a:p>
            <a:pPr lvl="2"/>
            <a:r>
              <a:rPr lang="en-US" dirty="0" smtClean="0"/>
              <a:t>Slope Needed</a:t>
            </a:r>
          </a:p>
          <a:p>
            <a:pPr lvl="2"/>
            <a:r>
              <a:rPr lang="en-US" dirty="0" smtClean="0"/>
              <a:t>Lifting capabilities of customer/assistant</a:t>
            </a:r>
          </a:p>
          <a:p>
            <a:pPr lvl="2"/>
            <a:r>
              <a:rPr lang="en-US" dirty="0" smtClean="0"/>
              <a:t>You know of any additional needs</a:t>
            </a:r>
          </a:p>
          <a:p>
            <a:pPr lvl="2"/>
            <a:r>
              <a:rPr lang="en-US" dirty="0" smtClean="0"/>
              <a:t>Style/model options are reviewed and recommendation is given</a:t>
            </a:r>
          </a:p>
          <a:p>
            <a:pPr lvl="2"/>
            <a:r>
              <a:rPr lang="en-US" dirty="0" smtClean="0"/>
              <a:t>Customer makes final decision on product choice</a:t>
            </a:r>
          </a:p>
          <a:p>
            <a:pPr lvl="2"/>
            <a:endParaRPr lang="en-US" dirty="0" smtClean="0"/>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Training-Where Else Do I Need Access?</a:t>
            </a:r>
            <a:endParaRPr lang="en-US" sz="3200" dirty="0"/>
          </a:p>
        </p:txBody>
      </p:sp>
      <p:sp>
        <p:nvSpPr>
          <p:cNvPr id="6" name="Content Placeholder 5"/>
          <p:cNvSpPr>
            <a:spLocks noGrp="1"/>
          </p:cNvSpPr>
          <p:nvPr>
            <p:ph idx="1"/>
          </p:nvPr>
        </p:nvSpPr>
        <p:spPr/>
        <p:txBody>
          <a:bodyPr>
            <a:normAutofit fontScale="92500"/>
          </a:bodyPr>
          <a:lstStyle/>
          <a:p>
            <a:r>
              <a:rPr lang="en-US" dirty="0" smtClean="0"/>
              <a:t>Often overlooked, a great question to ask your customer is, “Where else do you need access?”</a:t>
            </a:r>
          </a:p>
          <a:p>
            <a:r>
              <a:rPr lang="en-US" dirty="0" smtClean="0"/>
              <a:t>This question can save the customer time and money by packaging multiple products together to save on shipping as well as dealing with one person who has already gathered their information for access needs.</a:t>
            </a:r>
          </a:p>
          <a:p>
            <a:r>
              <a:rPr lang="en-US" dirty="0" smtClean="0"/>
              <a:t>This question can also increase your sales by suggestively selling additional products the customer may have overlooked at the moment.</a:t>
            </a:r>
            <a:endParaRPr lang="en-US" dirty="0"/>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Training-Where Else Do I Need Access?</a:t>
            </a:r>
            <a:endParaRPr lang="en-US" sz="3200" dirty="0"/>
          </a:p>
        </p:txBody>
      </p:sp>
      <p:sp>
        <p:nvSpPr>
          <p:cNvPr id="6" name="Content Placeholder 5"/>
          <p:cNvSpPr>
            <a:spLocks noGrp="1"/>
          </p:cNvSpPr>
          <p:nvPr>
            <p:ph idx="1"/>
          </p:nvPr>
        </p:nvSpPr>
        <p:spPr/>
        <p:txBody>
          <a:bodyPr>
            <a:normAutofit fontScale="92500" lnSpcReduction="10000"/>
          </a:bodyPr>
          <a:lstStyle/>
          <a:p>
            <a:r>
              <a:rPr lang="en-US" dirty="0" smtClean="0"/>
              <a:t>Access opportunities often overlooked:</a:t>
            </a:r>
          </a:p>
          <a:p>
            <a:pPr lvl="1"/>
            <a:r>
              <a:rPr lang="en-US" dirty="0" smtClean="0"/>
              <a:t>Back door access</a:t>
            </a:r>
          </a:p>
          <a:p>
            <a:pPr lvl="1"/>
            <a:r>
              <a:rPr lang="en-US" dirty="0" smtClean="0"/>
              <a:t>Garage/carport access</a:t>
            </a:r>
          </a:p>
          <a:p>
            <a:pPr lvl="1"/>
            <a:r>
              <a:rPr lang="en-US" dirty="0" smtClean="0"/>
              <a:t>Sliding glass door/patio access</a:t>
            </a:r>
          </a:p>
          <a:p>
            <a:pPr lvl="1"/>
            <a:r>
              <a:rPr lang="en-US" dirty="0" smtClean="0"/>
              <a:t>Vehicle access</a:t>
            </a:r>
          </a:p>
          <a:p>
            <a:pPr lvl="1"/>
            <a:r>
              <a:rPr lang="en-US" dirty="0" smtClean="0"/>
              <a:t>Friend/family home access</a:t>
            </a:r>
          </a:p>
          <a:p>
            <a:pPr lvl="1"/>
            <a:r>
              <a:rPr lang="en-US" dirty="0" smtClean="0"/>
              <a:t>Park/community gathering access</a:t>
            </a:r>
          </a:p>
          <a:p>
            <a:pPr lvl="1"/>
            <a:r>
              <a:rPr lang="en-US" dirty="0" smtClean="0"/>
              <a:t>Motor home/RV access</a:t>
            </a:r>
          </a:p>
          <a:p>
            <a:pPr lvl="1"/>
            <a:r>
              <a:rPr lang="en-US" dirty="0" smtClean="0"/>
              <a:t>In-home access (not including staircases)</a:t>
            </a:r>
          </a:p>
          <a:p>
            <a:pPr lvl="1"/>
            <a:r>
              <a:rPr lang="en-US" dirty="0" smtClean="0"/>
              <a:t>Plus many many more!  Just be sure to ask the question every time…. “</a:t>
            </a:r>
            <a:r>
              <a:rPr lang="en-US" b="1" dirty="0" smtClean="0"/>
              <a:t>Where else do you need access?</a:t>
            </a:r>
            <a:r>
              <a:rPr lang="en-US" dirty="0" smtClean="0"/>
              <a:t>”</a:t>
            </a:r>
          </a:p>
          <a:p>
            <a:pPr lvl="1"/>
            <a:endParaRPr lang="en-US"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 Why Buy PVI?</a:t>
            </a:r>
            <a:endParaRPr lang="en-US" dirty="0"/>
          </a:p>
        </p:txBody>
      </p:sp>
      <p:sp>
        <p:nvSpPr>
          <p:cNvPr id="7" name="Content Placeholder 6"/>
          <p:cNvSpPr>
            <a:spLocks noGrp="1"/>
          </p:cNvSpPr>
          <p:nvPr>
            <p:ph idx="1"/>
          </p:nvPr>
        </p:nvSpPr>
        <p:spPr>
          <a:xfrm>
            <a:off x="349624" y="1600200"/>
            <a:ext cx="7346576" cy="5105400"/>
          </a:xfrm>
        </p:spPr>
        <p:txBody>
          <a:bodyPr>
            <a:normAutofit fontScale="47500" lnSpcReduction="20000"/>
          </a:bodyPr>
          <a:lstStyle/>
          <a:p>
            <a:r>
              <a:rPr lang="en-US" dirty="0" smtClean="0"/>
              <a:t>100% American-Made</a:t>
            </a:r>
          </a:p>
          <a:p>
            <a:r>
              <a:rPr lang="en-US" dirty="0" smtClean="0"/>
              <a:t>Industry leader in quality and safety</a:t>
            </a:r>
          </a:p>
          <a:p>
            <a:r>
              <a:rPr lang="en-US" dirty="0" smtClean="0"/>
              <a:t>20 years of experience in ramp manufacturing and design</a:t>
            </a:r>
          </a:p>
          <a:p>
            <a:r>
              <a:rPr lang="en-US" dirty="0" smtClean="0"/>
              <a:t>Limited Lifetime Warranty</a:t>
            </a:r>
          </a:p>
          <a:p>
            <a:r>
              <a:rPr lang="en-US" dirty="0" smtClean="0"/>
              <a:t>Pound for pound the lightest and strongest ramps made</a:t>
            </a:r>
          </a:p>
          <a:p>
            <a:r>
              <a:rPr lang="en-US" dirty="0" smtClean="0"/>
              <a:t>Eco-friendly ramps: 70% recycled aluminum and 100% recycled packaging</a:t>
            </a:r>
          </a:p>
          <a:p>
            <a:r>
              <a:rPr lang="en-US" dirty="0" smtClean="0"/>
              <a:t>Patented technology keeps your customer safe</a:t>
            </a:r>
          </a:p>
          <a:p>
            <a:r>
              <a:rPr lang="en-US" dirty="0" smtClean="0"/>
              <a:t>UL Listed for Safety….no other brand is!  </a:t>
            </a:r>
          </a:p>
          <a:p>
            <a:r>
              <a:rPr lang="en-US" dirty="0" smtClean="0"/>
              <a:t>Cutting edge innovation combined with streamlined production provides the best products at the best prices</a:t>
            </a:r>
          </a:p>
          <a:p>
            <a:r>
              <a:rPr lang="en-US" dirty="0" smtClean="0"/>
              <a:t>Named “World’s Greatest” Ramp Manufacturer</a:t>
            </a:r>
          </a:p>
          <a:p>
            <a:endParaRPr lang="en-US" dirty="0"/>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4000" dirty="0" smtClean="0"/>
              <a:t>BONUS</a:t>
            </a:r>
            <a:br>
              <a:rPr lang="en-US" sz="4000" dirty="0" smtClean="0"/>
            </a:br>
            <a:r>
              <a:rPr lang="en-US" sz="4000" dirty="0" smtClean="0"/>
              <a:t>What Does “UL Listed” Mean?</a:t>
            </a:r>
            <a:endParaRPr lang="en-US" sz="4000" dirty="0"/>
          </a:p>
        </p:txBody>
      </p:sp>
      <p:sp>
        <p:nvSpPr>
          <p:cNvPr id="7" name="Content Placeholder 6"/>
          <p:cNvSpPr>
            <a:spLocks noGrp="1"/>
          </p:cNvSpPr>
          <p:nvPr>
            <p:ph idx="1"/>
          </p:nvPr>
        </p:nvSpPr>
        <p:spPr>
          <a:xfrm>
            <a:off x="349624" y="1600200"/>
            <a:ext cx="7086600" cy="5105400"/>
          </a:xfrm>
        </p:spPr>
        <p:txBody>
          <a:bodyPr>
            <a:normAutofit fontScale="92500" lnSpcReduction="20000"/>
          </a:bodyPr>
          <a:lstStyle/>
          <a:p>
            <a:r>
              <a:rPr lang="en-US" dirty="0" smtClean="0"/>
              <a:t>Underwriter Laboratories or “UL” is a third party testing group.  In order to receive their stamp of approval, a company must pass their strict standards for safety. </a:t>
            </a:r>
          </a:p>
          <a:p>
            <a:r>
              <a:rPr lang="en-US" dirty="0" smtClean="0"/>
              <a:t>The standards set by UL when it comes to portable ramps states that a portable ramp must:</a:t>
            </a:r>
          </a:p>
          <a:p>
            <a:pPr lvl="1"/>
            <a:r>
              <a:rPr lang="en-US" dirty="0" smtClean="0"/>
              <a:t>Be able to hold 4X the stated capacity </a:t>
            </a:r>
            <a:r>
              <a:rPr lang="en-US" sz="1730" dirty="0" smtClean="0"/>
              <a:t>(most PVI ramps state a capacity of </a:t>
            </a:r>
            <a:r>
              <a:rPr lang="en-US" sz="1730" b="1" dirty="0" smtClean="0"/>
              <a:t>600lbs</a:t>
            </a:r>
            <a:r>
              <a:rPr lang="en-US" sz="1730" dirty="0" smtClean="0"/>
              <a:t>)</a:t>
            </a:r>
            <a:endParaRPr lang="en-US" dirty="0" smtClean="0"/>
          </a:p>
          <a:p>
            <a:pPr lvl="1"/>
            <a:r>
              <a:rPr lang="en-US" dirty="0" smtClean="0"/>
              <a:t>Hold this total weight on 4 distinct points</a:t>
            </a:r>
          </a:p>
          <a:p>
            <a:pPr lvl="1"/>
            <a:r>
              <a:rPr lang="en-US" dirty="0" smtClean="0"/>
              <a:t>Be able to function normally after having weight applied and removed</a:t>
            </a:r>
          </a:p>
          <a:p>
            <a:r>
              <a:rPr lang="en-US" dirty="0" smtClean="0"/>
              <a:t>PVI manufactures the </a:t>
            </a:r>
            <a:r>
              <a:rPr lang="en-US" b="1" dirty="0" smtClean="0"/>
              <a:t>only ramps</a:t>
            </a:r>
            <a:r>
              <a:rPr lang="en-US" dirty="0" smtClean="0"/>
              <a:t> that have passed these strict standards for safety.   </a:t>
            </a:r>
          </a:p>
          <a:p>
            <a:pPr lvl="1"/>
            <a:endParaRPr lang="en-US" dirty="0"/>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524434"/>
            <a:ext cx="7086600" cy="1685365"/>
          </a:xfrm>
        </p:spPr>
        <p:txBody>
          <a:bodyPr/>
          <a:lstStyle/>
          <a:p>
            <a:pPr algn="ctr"/>
            <a:r>
              <a:rPr lang="en-US" dirty="0" smtClean="0"/>
              <a:t>Portable Ramp</a:t>
            </a:r>
            <a:br>
              <a:rPr lang="en-US" dirty="0" smtClean="0"/>
            </a:br>
            <a:r>
              <a:rPr lang="en-US" dirty="0" smtClean="0"/>
              <a:t>Topics</a:t>
            </a:r>
            <a:endParaRPr lang="en-US" dirty="0"/>
          </a:p>
        </p:txBody>
      </p:sp>
      <p:sp>
        <p:nvSpPr>
          <p:cNvPr id="6" name="Action Button: Custom 5">
            <a:hlinkClick r:id="" action="ppaction://noaction" highlightClick="1"/>
          </p:cNvPr>
          <p:cNvSpPr/>
          <p:nvPr/>
        </p:nvSpPr>
        <p:spPr>
          <a:xfrm>
            <a:off x="2171700" y="25146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Overview</a:t>
            </a:r>
            <a:endParaRPr lang="en-US" sz="3200" b="1" dirty="0"/>
          </a:p>
        </p:txBody>
      </p:sp>
      <p:sp>
        <p:nvSpPr>
          <p:cNvPr id="8" name="Action Button: Custom 7">
            <a:hlinkClick r:id="" action="ppaction://noaction" highlightClick="1"/>
          </p:cNvPr>
          <p:cNvSpPr/>
          <p:nvPr/>
        </p:nvSpPr>
        <p:spPr>
          <a:xfrm>
            <a:off x="342900" y="35052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Singlefold Ramps</a:t>
            </a:r>
            <a:endParaRPr lang="en-US" sz="3200" b="1" dirty="0"/>
          </a:p>
        </p:txBody>
      </p:sp>
      <p:sp>
        <p:nvSpPr>
          <p:cNvPr id="9" name="Action Button: Custom 8">
            <a:hlinkClick r:id="" action="ppaction://noaction" highlightClick="1"/>
          </p:cNvPr>
          <p:cNvSpPr/>
          <p:nvPr/>
        </p:nvSpPr>
        <p:spPr>
          <a:xfrm>
            <a:off x="3962400" y="35052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Multifold Ramps</a:t>
            </a:r>
            <a:endParaRPr lang="en-US" sz="3200" b="1" dirty="0"/>
          </a:p>
        </p:txBody>
      </p:sp>
      <p:sp>
        <p:nvSpPr>
          <p:cNvPr id="10" name="Action Button: Custom 9">
            <a:hlinkClick r:id="" action="ppaction://noaction" highlightClick="1"/>
          </p:cNvPr>
          <p:cNvSpPr/>
          <p:nvPr/>
        </p:nvSpPr>
        <p:spPr>
          <a:xfrm>
            <a:off x="342900" y="44958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Solid Ramps</a:t>
            </a:r>
            <a:r>
              <a:rPr lang="en-US" dirty="0" smtClean="0"/>
              <a:t> </a:t>
            </a:r>
            <a:endParaRPr lang="en-US" dirty="0"/>
          </a:p>
        </p:txBody>
      </p:sp>
      <p:sp>
        <p:nvSpPr>
          <p:cNvPr id="12" name="Action Button: Custom 11">
            <a:hlinkClick r:id="" action="ppaction://noaction" highlightClick="1"/>
          </p:cNvPr>
          <p:cNvSpPr/>
          <p:nvPr/>
        </p:nvSpPr>
        <p:spPr>
          <a:xfrm>
            <a:off x="3962400" y="44958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Threshold Ramps</a:t>
            </a:r>
            <a:endParaRPr lang="en-US" sz="3200" b="1" dirty="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Portable Ramps-Overview</a:t>
            </a:r>
            <a:endParaRPr lang="en-US" dirty="0"/>
          </a:p>
        </p:txBody>
      </p:sp>
      <p:sp>
        <p:nvSpPr>
          <p:cNvPr id="6" name="Content Placeholder 5"/>
          <p:cNvSpPr>
            <a:spLocks noGrp="1"/>
          </p:cNvSpPr>
          <p:nvPr>
            <p:ph idx="1"/>
          </p:nvPr>
        </p:nvSpPr>
        <p:spPr>
          <a:xfrm>
            <a:off x="349624" y="1600200"/>
            <a:ext cx="7086600" cy="5105400"/>
          </a:xfrm>
        </p:spPr>
        <p:txBody>
          <a:bodyPr>
            <a:normAutofit fontScale="70000" lnSpcReduction="20000"/>
          </a:bodyPr>
          <a:lstStyle/>
          <a:p>
            <a:r>
              <a:rPr lang="en-US" dirty="0" smtClean="0"/>
              <a:t>Designed specifically for access needs for customers in manual and powered chairs.</a:t>
            </a:r>
          </a:p>
          <a:p>
            <a:r>
              <a:rPr lang="en-US" dirty="0" smtClean="0"/>
              <a:t>Lightweight, easy to use, and portable for multiple location uses.</a:t>
            </a:r>
          </a:p>
          <a:p>
            <a:r>
              <a:rPr lang="en-US" dirty="0" smtClean="0"/>
              <a:t>4 basic styles: Multifold, Singlefold, Solid, and Threshold</a:t>
            </a:r>
          </a:p>
          <a:p>
            <a:r>
              <a:rPr lang="en-US" dirty="0" smtClean="0"/>
              <a:t>Each style has unique features that fit a customers different needs.</a:t>
            </a:r>
          </a:p>
          <a:p>
            <a:r>
              <a:rPr lang="en-US" dirty="0" smtClean="0"/>
              <a:t>8in-12ft length range in this category.</a:t>
            </a:r>
          </a:p>
          <a:p>
            <a:r>
              <a:rPr lang="en-US" dirty="0" smtClean="0"/>
              <a:t>Aircraft-grade aluminum construction for stability, durability, and low weights.</a:t>
            </a:r>
          </a:p>
          <a:p>
            <a:pPr lvl="1"/>
            <a:r>
              <a:rPr lang="en-US" dirty="0" smtClean="0"/>
              <a:t>6000 Series Aluminum</a:t>
            </a:r>
          </a:p>
          <a:p>
            <a:r>
              <a:rPr lang="en-US" dirty="0" smtClean="0"/>
              <a:t>All come with Limited Lifetime Warranties. </a:t>
            </a:r>
          </a:p>
          <a:p>
            <a:endParaRPr lang="en-US" dirty="0" smtClean="0"/>
          </a:p>
          <a:p>
            <a:endParaRPr lang="en-US"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Portable Ramps-Singlefold</a:t>
            </a:r>
            <a:endParaRPr lang="en-US" dirty="0"/>
          </a:p>
        </p:txBody>
      </p:sp>
      <p:pic>
        <p:nvPicPr>
          <p:cNvPr id="9" name="Picture 8" descr="Singlefold_Ramp_04.jpg"/>
          <p:cNvPicPr>
            <a:picLocks noChangeAspect="1"/>
          </p:cNvPicPr>
          <p:nvPr/>
        </p:nvPicPr>
        <p:blipFill>
          <a:blip r:embed="rId2" cstate="print"/>
          <a:stretch>
            <a:fillRect/>
          </a:stretch>
        </p:blipFill>
        <p:spPr>
          <a:xfrm>
            <a:off x="349624" y="1586484"/>
            <a:ext cx="3423896" cy="2299717"/>
          </a:xfrm>
          <a:prstGeom prst="rect">
            <a:avLst/>
          </a:prstGeom>
        </p:spPr>
      </p:pic>
      <p:pic>
        <p:nvPicPr>
          <p:cNvPr id="11" name="Picture 10" descr="Singlefold_Ramp_01.jpg"/>
          <p:cNvPicPr>
            <a:picLocks noChangeAspect="1"/>
          </p:cNvPicPr>
          <p:nvPr/>
        </p:nvPicPr>
        <p:blipFill>
          <a:blip r:embed="rId3" cstate="print"/>
          <a:stretch>
            <a:fillRect/>
          </a:stretch>
        </p:blipFill>
        <p:spPr>
          <a:xfrm>
            <a:off x="4114800" y="1586484"/>
            <a:ext cx="3321424" cy="2299717"/>
          </a:xfrm>
          <a:prstGeom prst="rect">
            <a:avLst/>
          </a:prstGeom>
        </p:spPr>
      </p:pic>
      <p:pic>
        <p:nvPicPr>
          <p:cNvPr id="12" name="Picture 11" descr="UL Listed Trans Bkgrnd.png"/>
          <p:cNvPicPr>
            <a:picLocks noChangeAspect="1"/>
          </p:cNvPicPr>
          <p:nvPr/>
        </p:nvPicPr>
        <p:blipFill>
          <a:blip r:embed="rId4" cstate="print"/>
          <a:stretch>
            <a:fillRect/>
          </a:stretch>
        </p:blipFill>
        <p:spPr>
          <a:xfrm>
            <a:off x="4495800" y="4800600"/>
            <a:ext cx="1831909" cy="893094"/>
          </a:xfrm>
          <a:prstGeom prst="rect">
            <a:avLst/>
          </a:prstGeom>
        </p:spPr>
      </p:pic>
      <p:pic>
        <p:nvPicPr>
          <p:cNvPr id="13" name="Picture 12" descr="Limited Lifetime Warranty.jpg"/>
          <p:cNvPicPr>
            <a:picLocks noChangeAspect="1"/>
          </p:cNvPicPr>
          <p:nvPr/>
        </p:nvPicPr>
        <p:blipFill>
          <a:blip r:embed="rId5" cstate="print"/>
          <a:stretch>
            <a:fillRect/>
          </a:stretch>
        </p:blipFill>
        <p:spPr>
          <a:xfrm>
            <a:off x="1219200" y="4800600"/>
            <a:ext cx="2286894" cy="893094"/>
          </a:xfrm>
          <a:prstGeom prst="rect">
            <a:avLst/>
          </a:prstGeom>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Topics Covered</a:t>
            </a:r>
            <a:endParaRPr lang="en-US" dirty="0"/>
          </a:p>
        </p:txBody>
      </p:sp>
      <p:sp>
        <p:nvSpPr>
          <p:cNvPr id="6" name="Action Button: Custom 5">
            <a:hlinkClick r:id="" action="ppaction://noaction" highlightClick="1"/>
          </p:cNvPr>
          <p:cNvSpPr/>
          <p:nvPr/>
        </p:nvSpPr>
        <p:spPr>
          <a:xfrm>
            <a:off x="1905000" y="3048000"/>
            <a:ext cx="40386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Portable Ramps</a:t>
            </a:r>
            <a:endParaRPr lang="en-US" sz="3200" b="1" dirty="0"/>
          </a:p>
        </p:txBody>
      </p:sp>
      <p:sp>
        <p:nvSpPr>
          <p:cNvPr id="8" name="Action Button: Custom 7">
            <a:hlinkClick r:id="" action="ppaction://noaction" highlightClick="1"/>
          </p:cNvPr>
          <p:cNvSpPr/>
          <p:nvPr/>
        </p:nvSpPr>
        <p:spPr>
          <a:xfrm>
            <a:off x="1905000" y="4038600"/>
            <a:ext cx="40386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Modular Ramps</a:t>
            </a:r>
            <a:endParaRPr lang="en-US" sz="3200" b="1" dirty="0"/>
          </a:p>
        </p:txBody>
      </p:sp>
      <p:sp>
        <p:nvSpPr>
          <p:cNvPr id="10" name="Action Button: Custom 9">
            <a:hlinkClick r:id="" action="ppaction://noaction" highlightClick="1"/>
          </p:cNvPr>
          <p:cNvSpPr/>
          <p:nvPr/>
        </p:nvSpPr>
        <p:spPr>
          <a:xfrm>
            <a:off x="1905000" y="2057400"/>
            <a:ext cx="40386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Access Training</a:t>
            </a:r>
            <a:r>
              <a:rPr lang="en-US" dirty="0" smtClean="0"/>
              <a:t> </a:t>
            </a:r>
            <a:endParaRPr lang="en-US"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Portable Ramps-Singlefold</a:t>
            </a:r>
            <a:endParaRPr lang="en-US" dirty="0"/>
          </a:p>
        </p:txBody>
      </p:sp>
      <p:sp>
        <p:nvSpPr>
          <p:cNvPr id="11" name="Content Placeholder 10"/>
          <p:cNvSpPr>
            <a:spLocks noGrp="1"/>
          </p:cNvSpPr>
          <p:nvPr>
            <p:ph idx="1"/>
          </p:nvPr>
        </p:nvSpPr>
        <p:spPr>
          <a:xfrm>
            <a:off x="349624" y="1600201"/>
            <a:ext cx="7086600" cy="4212306"/>
          </a:xfrm>
        </p:spPr>
        <p:txBody>
          <a:bodyPr>
            <a:normAutofit fontScale="77500" lnSpcReduction="20000"/>
          </a:bodyPr>
          <a:lstStyle/>
          <a:p>
            <a:r>
              <a:rPr lang="en-US" dirty="0" smtClean="0"/>
              <a:t>Fold in half (down the middle of the ramp) for easier carrying and storage</a:t>
            </a:r>
          </a:p>
          <a:p>
            <a:r>
              <a:rPr lang="en-US" dirty="0" smtClean="0"/>
              <a:t>UL Rated at 600lbs</a:t>
            </a:r>
          </a:p>
          <a:p>
            <a:r>
              <a:rPr lang="en-US" dirty="0" smtClean="0"/>
              <a:t>Available in 2, 3, 4, 5, 6, 7, and 8ft lengths</a:t>
            </a:r>
          </a:p>
          <a:p>
            <a:r>
              <a:rPr lang="en-US" dirty="0" smtClean="0"/>
              <a:t>Edge-to-Edge anti-slip traction tape</a:t>
            </a:r>
          </a:p>
          <a:p>
            <a:r>
              <a:rPr lang="en-US" dirty="0" smtClean="0"/>
              <a:t>30in width accommodates most wheelchairs and scooters</a:t>
            </a:r>
          </a:p>
          <a:p>
            <a:r>
              <a:rPr lang="en-US" dirty="0" smtClean="0"/>
              <a:t>All welded construction…no rivets (which is common among competing brands)</a:t>
            </a:r>
          </a:p>
          <a:p>
            <a:endParaRPr lang="en-US" dirty="0"/>
          </a:p>
        </p:txBody>
      </p:sp>
      <p:pic>
        <p:nvPicPr>
          <p:cNvPr id="12" name="Picture 11" descr="UL Listed Trans Bkgrnd.png"/>
          <p:cNvPicPr>
            <a:picLocks noChangeAspect="1"/>
          </p:cNvPicPr>
          <p:nvPr/>
        </p:nvPicPr>
        <p:blipFill>
          <a:blip r:embed="rId2" cstate="print"/>
          <a:stretch>
            <a:fillRect/>
          </a:stretch>
        </p:blipFill>
        <p:spPr>
          <a:xfrm>
            <a:off x="4495800" y="5812506"/>
            <a:ext cx="1831909" cy="893094"/>
          </a:xfrm>
          <a:prstGeom prst="rect">
            <a:avLst/>
          </a:prstGeom>
        </p:spPr>
      </p:pic>
      <p:pic>
        <p:nvPicPr>
          <p:cNvPr id="13" name="Picture 12" descr="Limited Lifetime Warranty.jpg"/>
          <p:cNvPicPr>
            <a:picLocks noChangeAspect="1"/>
          </p:cNvPicPr>
          <p:nvPr/>
        </p:nvPicPr>
        <p:blipFill>
          <a:blip r:embed="rId3" cstate="print"/>
          <a:stretch>
            <a:fillRect/>
          </a:stretch>
        </p:blipFill>
        <p:spPr>
          <a:xfrm>
            <a:off x="1219200" y="5812506"/>
            <a:ext cx="2286894" cy="893094"/>
          </a:xfrm>
          <a:prstGeom prst="rect">
            <a:avLst/>
          </a:prstGeom>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Portable Ramps-Multifold</a:t>
            </a:r>
            <a:endParaRPr lang="en-US" dirty="0"/>
          </a:p>
        </p:txBody>
      </p:sp>
      <p:pic>
        <p:nvPicPr>
          <p:cNvPr id="10" name="Content Placeholder 9" descr="Multifold_Ramp_01.jpg"/>
          <p:cNvPicPr>
            <a:picLocks noGrp="1" noChangeAspect="1"/>
          </p:cNvPicPr>
          <p:nvPr>
            <p:ph idx="1"/>
          </p:nvPr>
        </p:nvPicPr>
        <p:blipFill>
          <a:blip r:embed="rId2" cstate="print"/>
          <a:stretch>
            <a:fillRect/>
          </a:stretch>
        </p:blipFill>
        <p:spPr>
          <a:xfrm>
            <a:off x="498077" y="1981200"/>
            <a:ext cx="3771899" cy="2514599"/>
          </a:xfrm>
        </p:spPr>
      </p:pic>
      <p:pic>
        <p:nvPicPr>
          <p:cNvPr id="11" name="Picture 10" descr="Multifold_Ramp_04.jpg"/>
          <p:cNvPicPr>
            <a:picLocks noChangeAspect="1"/>
          </p:cNvPicPr>
          <p:nvPr/>
        </p:nvPicPr>
        <p:blipFill>
          <a:blip r:embed="rId3" cstate="print"/>
          <a:stretch>
            <a:fillRect/>
          </a:stretch>
        </p:blipFill>
        <p:spPr>
          <a:xfrm>
            <a:off x="4815972" y="1600201"/>
            <a:ext cx="2404739" cy="3276599"/>
          </a:xfrm>
          <a:prstGeom prst="rect">
            <a:avLst/>
          </a:prstGeom>
        </p:spPr>
      </p:pic>
      <p:pic>
        <p:nvPicPr>
          <p:cNvPr id="12" name="Picture 11" descr="UL Listed Trans Bkgrnd.png"/>
          <p:cNvPicPr>
            <a:picLocks noChangeAspect="1"/>
          </p:cNvPicPr>
          <p:nvPr/>
        </p:nvPicPr>
        <p:blipFill>
          <a:blip r:embed="rId4" cstate="print"/>
          <a:stretch>
            <a:fillRect/>
          </a:stretch>
        </p:blipFill>
        <p:spPr>
          <a:xfrm>
            <a:off x="4495800" y="5812506"/>
            <a:ext cx="1831909" cy="893094"/>
          </a:xfrm>
          <a:prstGeom prst="rect">
            <a:avLst/>
          </a:prstGeom>
        </p:spPr>
      </p:pic>
      <p:pic>
        <p:nvPicPr>
          <p:cNvPr id="13" name="Picture 12" descr="Limited Lifetime Warranty.jpg"/>
          <p:cNvPicPr>
            <a:picLocks noChangeAspect="1"/>
          </p:cNvPicPr>
          <p:nvPr/>
        </p:nvPicPr>
        <p:blipFill>
          <a:blip r:embed="rId5" cstate="print"/>
          <a:stretch>
            <a:fillRect/>
          </a:stretch>
        </p:blipFill>
        <p:spPr>
          <a:xfrm>
            <a:off x="1219200" y="5812506"/>
            <a:ext cx="2286894" cy="893094"/>
          </a:xfrm>
          <a:prstGeom prst="rect">
            <a:avLst/>
          </a:prstGeom>
        </p:spPr>
      </p:pic>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624" y="533400"/>
            <a:ext cx="7086600" cy="731838"/>
          </a:xfrm>
        </p:spPr>
        <p:txBody>
          <a:bodyPr/>
          <a:lstStyle/>
          <a:p>
            <a:r>
              <a:rPr lang="en-US" dirty="0" smtClean="0"/>
              <a:t>Portable Ramps-Multifold</a:t>
            </a:r>
            <a:endParaRPr lang="en-US" dirty="0"/>
          </a:p>
        </p:txBody>
      </p:sp>
      <p:sp>
        <p:nvSpPr>
          <p:cNvPr id="11" name="Content Placeholder 10"/>
          <p:cNvSpPr>
            <a:spLocks noGrp="1"/>
          </p:cNvSpPr>
          <p:nvPr>
            <p:ph idx="1"/>
          </p:nvPr>
        </p:nvSpPr>
        <p:spPr>
          <a:xfrm>
            <a:off x="349624" y="1524000"/>
            <a:ext cx="7086600" cy="5181600"/>
          </a:xfrm>
        </p:spPr>
        <p:txBody>
          <a:bodyPr>
            <a:normAutofit fontScale="92500" lnSpcReduction="20000"/>
          </a:bodyPr>
          <a:lstStyle/>
          <a:p>
            <a:r>
              <a:rPr lang="en-US" sz="2595" dirty="0" smtClean="0"/>
              <a:t>Folds twice for a decreased footprint for storage…perfect for vehicles</a:t>
            </a:r>
          </a:p>
          <a:p>
            <a:r>
              <a:rPr lang="en-US" sz="2595" dirty="0" smtClean="0"/>
              <a:t>Patented “No-Pinch” hinge eliminates dangerous pinch-points</a:t>
            </a:r>
          </a:p>
          <a:p>
            <a:r>
              <a:rPr lang="en-US" sz="2595" dirty="0" smtClean="0"/>
              <a:t>Separates into 2 pieces with the rotation of a pin for easier handling</a:t>
            </a:r>
          </a:p>
          <a:p>
            <a:r>
              <a:rPr lang="en-US" sz="2595" dirty="0" smtClean="0"/>
              <a:t>Available in 5, 6, 7, 8, 10, and 12ft lengths</a:t>
            </a:r>
          </a:p>
          <a:p>
            <a:r>
              <a:rPr lang="en-US" sz="2595" dirty="0" smtClean="0"/>
              <a:t>UL listed at 600lbs (10 and 12ft models carry a 500lb listing)</a:t>
            </a:r>
          </a:p>
          <a:p>
            <a:r>
              <a:rPr lang="en-US" sz="2595" dirty="0" smtClean="0"/>
              <a:t>All welded construction…no rivets (which is common among competing brands)</a:t>
            </a:r>
          </a:p>
          <a:p>
            <a:pPr>
              <a:buNone/>
            </a:pPr>
            <a:endParaRPr lang="en-US"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624" y="533400"/>
            <a:ext cx="7086600" cy="731838"/>
          </a:xfrm>
        </p:spPr>
        <p:txBody>
          <a:bodyPr/>
          <a:lstStyle/>
          <a:p>
            <a:r>
              <a:rPr lang="en-US" dirty="0" smtClean="0"/>
              <a:t>Portable Ramps-Multifold</a:t>
            </a:r>
            <a:endParaRPr lang="en-US" dirty="0"/>
          </a:p>
        </p:txBody>
      </p:sp>
      <p:sp>
        <p:nvSpPr>
          <p:cNvPr id="11" name="Content Placeholder 10"/>
          <p:cNvSpPr>
            <a:spLocks noGrp="1"/>
          </p:cNvSpPr>
          <p:nvPr>
            <p:ph idx="1"/>
          </p:nvPr>
        </p:nvSpPr>
        <p:spPr>
          <a:xfrm>
            <a:off x="349624" y="1524000"/>
            <a:ext cx="7086600" cy="5181600"/>
          </a:xfrm>
        </p:spPr>
        <p:txBody>
          <a:bodyPr>
            <a:normAutofit/>
          </a:bodyPr>
          <a:lstStyle/>
          <a:p>
            <a:r>
              <a:rPr lang="en-US" sz="1800" dirty="0" smtClean="0"/>
              <a:t>Edge-to-Edge anti-slip traction tape</a:t>
            </a:r>
          </a:p>
          <a:p>
            <a:r>
              <a:rPr lang="en-US" sz="1800" dirty="0" smtClean="0"/>
              <a:t>30in width accommodates most wheelchairs and scooters</a:t>
            </a:r>
          </a:p>
          <a:p>
            <a:r>
              <a:rPr lang="en-US" sz="1800" dirty="0" smtClean="0"/>
              <a:t>Built-in safety guide indicates if ramp is on a safe slope</a:t>
            </a:r>
          </a:p>
          <a:p>
            <a:r>
              <a:rPr lang="en-US" sz="1800" dirty="0" smtClean="0"/>
              <a:t>See comparison to another leading brand </a:t>
            </a:r>
            <a:r>
              <a:rPr lang="en-US" sz="1800" dirty="0" smtClean="0">
                <a:solidFill>
                  <a:srgbClr val="FF6600"/>
                </a:solidFill>
                <a:hlinkClick r:id="rId2"/>
              </a:rPr>
              <a:t>here</a:t>
            </a:r>
            <a:endParaRPr lang="en-US" sz="1800" dirty="0" smtClean="0">
              <a:solidFill>
                <a:srgbClr val="FF6600"/>
              </a:solidFill>
            </a:endParaRPr>
          </a:p>
          <a:p>
            <a:r>
              <a:rPr lang="en-US" sz="1800" dirty="0" smtClean="0"/>
              <a:t>Available in </a:t>
            </a:r>
            <a:r>
              <a:rPr lang="en-US" sz="1800" b="1" dirty="0" smtClean="0"/>
              <a:t>Utility Version </a:t>
            </a:r>
            <a:r>
              <a:rPr lang="en-US" sz="1800" dirty="0" smtClean="0"/>
              <a:t>(6, 7, 8, and 10ft)</a:t>
            </a:r>
            <a:endParaRPr lang="en-US" sz="1800" b="1" dirty="0" smtClean="0"/>
          </a:p>
          <a:p>
            <a:pPr lvl="1"/>
            <a:r>
              <a:rPr lang="en-US" sz="1600" dirty="0" smtClean="0"/>
              <a:t>Extended hook to clear rear bumper  ➔</a:t>
            </a:r>
          </a:p>
          <a:p>
            <a:pPr lvl="1"/>
            <a:r>
              <a:rPr lang="en-US" sz="1600" dirty="0" smtClean="0"/>
              <a:t>Straps included for extra stability</a:t>
            </a:r>
          </a:p>
          <a:p>
            <a:r>
              <a:rPr lang="en-US" sz="1800" dirty="0" smtClean="0"/>
              <a:t>Available in </a:t>
            </a:r>
            <a:r>
              <a:rPr lang="en-US" sz="1800" b="1" dirty="0" smtClean="0"/>
              <a:t>Bariatric Version </a:t>
            </a:r>
            <a:r>
              <a:rPr lang="en-US" sz="1800" dirty="0" smtClean="0"/>
              <a:t>(5, 6, 7, and 8ft)</a:t>
            </a:r>
          </a:p>
          <a:p>
            <a:pPr lvl="1"/>
            <a:r>
              <a:rPr lang="en-US" sz="1600" dirty="0" smtClean="0"/>
              <a:t>Heavy duty capacity of 800lbs</a:t>
            </a:r>
          </a:p>
          <a:p>
            <a:pPr lvl="1"/>
            <a:r>
              <a:rPr lang="en-US" sz="1600" dirty="0" smtClean="0"/>
              <a:t>36in wide platform</a:t>
            </a:r>
            <a:endParaRPr lang="en-US" sz="1600" dirty="0"/>
          </a:p>
        </p:txBody>
      </p:sp>
      <p:pic>
        <p:nvPicPr>
          <p:cNvPr id="10" name="Picture 9" descr="Utility_Ramp_02.jpg"/>
          <p:cNvPicPr>
            <a:picLocks noChangeAspect="1"/>
          </p:cNvPicPr>
          <p:nvPr/>
        </p:nvPicPr>
        <p:blipFill>
          <a:blip r:embed="rId3" cstate="print"/>
          <a:srcRect/>
          <a:stretch>
            <a:fillRect/>
          </a:stretch>
        </p:blipFill>
        <p:spPr>
          <a:xfrm>
            <a:off x="5638800" y="3733800"/>
            <a:ext cx="2082790" cy="2067560"/>
          </a:xfrm>
          <a:prstGeom prst="rect">
            <a:avLst/>
          </a:prstGeom>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Portable Ramps-Solid</a:t>
            </a:r>
            <a:endParaRPr lang="en-US" sz="4800" dirty="0"/>
          </a:p>
        </p:txBody>
      </p:sp>
      <p:pic>
        <p:nvPicPr>
          <p:cNvPr id="9" name="Picture 8" descr="Limited Lifetime Warranty.jpg"/>
          <p:cNvPicPr>
            <a:picLocks noChangeAspect="1"/>
          </p:cNvPicPr>
          <p:nvPr/>
        </p:nvPicPr>
        <p:blipFill>
          <a:blip r:embed="rId2" cstate="print"/>
          <a:stretch>
            <a:fillRect/>
          </a:stretch>
        </p:blipFill>
        <p:spPr>
          <a:xfrm>
            <a:off x="3048000" y="5812506"/>
            <a:ext cx="2286894" cy="893094"/>
          </a:xfrm>
          <a:prstGeom prst="rect">
            <a:avLst/>
          </a:prstGeom>
        </p:spPr>
      </p:pic>
      <p:pic>
        <p:nvPicPr>
          <p:cNvPr id="10" name="Picture 9" descr="Solid_Ramp_01.jpg"/>
          <p:cNvPicPr>
            <a:picLocks noChangeAspect="1"/>
          </p:cNvPicPr>
          <p:nvPr/>
        </p:nvPicPr>
        <p:blipFill>
          <a:blip r:embed="rId3" cstate="print"/>
          <a:srcRect/>
          <a:stretch>
            <a:fillRect/>
          </a:stretch>
        </p:blipFill>
        <p:spPr>
          <a:xfrm>
            <a:off x="349624" y="2206803"/>
            <a:ext cx="3225861" cy="2749194"/>
          </a:xfrm>
          <a:prstGeom prst="rect">
            <a:avLst/>
          </a:prstGeom>
        </p:spPr>
      </p:pic>
      <p:pic>
        <p:nvPicPr>
          <p:cNvPr id="11" name="Picture 10" descr="IMG_9150 copy.jpg"/>
          <p:cNvPicPr>
            <a:picLocks noChangeAspect="1"/>
          </p:cNvPicPr>
          <p:nvPr/>
        </p:nvPicPr>
        <p:blipFill>
          <a:blip r:embed="rId4" cstate="print"/>
          <a:srcRect/>
          <a:stretch>
            <a:fillRect/>
          </a:stretch>
        </p:blipFill>
        <p:spPr>
          <a:xfrm>
            <a:off x="3971230" y="2206803"/>
            <a:ext cx="3464994" cy="2749194"/>
          </a:xfrm>
          <a:prstGeom prst="rect">
            <a:avLst/>
          </a:prstGeom>
        </p:spPr>
      </p:pic>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Portable Ramps-Solid</a:t>
            </a:r>
            <a:endParaRPr lang="en-US" sz="4800" dirty="0"/>
          </a:p>
        </p:txBody>
      </p:sp>
      <p:sp>
        <p:nvSpPr>
          <p:cNvPr id="6" name="Content Placeholder 5"/>
          <p:cNvSpPr>
            <a:spLocks noGrp="1"/>
          </p:cNvSpPr>
          <p:nvPr>
            <p:ph idx="1"/>
          </p:nvPr>
        </p:nvSpPr>
        <p:spPr>
          <a:xfrm>
            <a:off x="349624" y="1256273"/>
            <a:ext cx="7422776" cy="5373127"/>
          </a:xfrm>
        </p:spPr>
        <p:txBody>
          <a:bodyPr>
            <a:normAutofit lnSpcReduction="10000"/>
          </a:bodyPr>
          <a:lstStyle/>
          <a:p>
            <a:r>
              <a:rPr lang="en-US" dirty="0" smtClean="0"/>
              <a:t>Perfect semi-permanent solution</a:t>
            </a:r>
          </a:p>
          <a:p>
            <a:r>
              <a:rPr lang="en-US" dirty="0" smtClean="0"/>
              <a:t>Available </a:t>
            </a:r>
            <a:r>
              <a:rPr lang="en-US" b="1" dirty="0" smtClean="0"/>
              <a:t>with</a:t>
            </a:r>
            <a:r>
              <a:rPr lang="en-US" dirty="0" smtClean="0"/>
              <a:t> or </a:t>
            </a:r>
            <a:r>
              <a:rPr lang="en-US" b="1" dirty="0" smtClean="0"/>
              <a:t>without</a:t>
            </a:r>
            <a:r>
              <a:rPr lang="en-US" dirty="0" smtClean="0"/>
              <a:t> handrails</a:t>
            </a:r>
          </a:p>
          <a:p>
            <a:r>
              <a:rPr lang="en-US" dirty="0" smtClean="0"/>
              <a:t>Without handrails:</a:t>
            </a:r>
          </a:p>
          <a:p>
            <a:pPr lvl="1"/>
            <a:r>
              <a:rPr lang="en-US" dirty="0" smtClean="0"/>
              <a:t>Available in 3, 4, and 5ft length</a:t>
            </a:r>
          </a:p>
          <a:p>
            <a:pPr lvl="1"/>
            <a:r>
              <a:rPr lang="en-US" dirty="0" smtClean="0"/>
              <a:t>Available in 30 and 36in widths</a:t>
            </a:r>
          </a:p>
          <a:p>
            <a:pPr lvl="1"/>
            <a:r>
              <a:rPr lang="en-US" dirty="0" smtClean="0"/>
              <a:t>Edge-to-Edge anti-slip traction tape</a:t>
            </a:r>
          </a:p>
          <a:p>
            <a:pPr lvl="1"/>
            <a:r>
              <a:rPr lang="en-US" dirty="0" smtClean="0"/>
              <a:t>Durable welded construction</a:t>
            </a:r>
          </a:p>
          <a:p>
            <a:pPr lvl="1"/>
            <a:r>
              <a:rPr lang="en-US" dirty="0" smtClean="0"/>
              <a:t>Full platform provides excellent stability</a:t>
            </a:r>
          </a:p>
          <a:p>
            <a:pPr lvl="1"/>
            <a:r>
              <a:rPr lang="en-US" dirty="0" smtClean="0"/>
              <a:t>UL Rated at 600lbs</a:t>
            </a:r>
          </a:p>
          <a:p>
            <a:pPr lvl="1"/>
            <a:r>
              <a:rPr lang="en-US" dirty="0" smtClean="0"/>
              <a:t>Limited Lifetime Warranty</a:t>
            </a:r>
          </a:p>
          <a:p>
            <a:pPr lvl="1"/>
            <a:r>
              <a:rPr lang="en-US" dirty="0" smtClean="0"/>
              <a:t>Available in Bariatric Panel version (800lb capacity)</a:t>
            </a:r>
          </a:p>
          <a:p>
            <a:pPr lvl="1"/>
            <a:endParaRPr lang="en-US" dirty="0" smtClean="0"/>
          </a:p>
          <a:p>
            <a:pPr lvl="1"/>
            <a:endParaRPr lang="en-US" dirty="0" smtClean="0"/>
          </a:p>
          <a:p>
            <a:pPr lvl="1"/>
            <a:endParaRPr lang="en-US" dirty="0" smtClean="0"/>
          </a:p>
          <a:p>
            <a:pPr lvl="1"/>
            <a:endParaRPr lang="en-US" dirty="0" smtClean="0"/>
          </a:p>
          <a:p>
            <a:endParaRPr lang="en-US" dirty="0" smtClean="0"/>
          </a:p>
        </p:txBody>
      </p:sp>
      <p:pic>
        <p:nvPicPr>
          <p:cNvPr id="11" name="Picture 10" descr="Solid_Ramp_01.jpg"/>
          <p:cNvPicPr>
            <a:picLocks noChangeAspect="1"/>
          </p:cNvPicPr>
          <p:nvPr/>
        </p:nvPicPr>
        <p:blipFill>
          <a:blip r:embed="rId2" cstate="print"/>
          <a:srcRect/>
          <a:stretch>
            <a:fillRect/>
          </a:stretch>
        </p:blipFill>
        <p:spPr>
          <a:xfrm>
            <a:off x="5635693" y="2667000"/>
            <a:ext cx="1967061" cy="1676400"/>
          </a:xfrm>
          <a:prstGeom prst="rect">
            <a:avLst/>
          </a:prstGeom>
        </p:spPr>
      </p:pic>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Portable Ramps-Solid</a:t>
            </a:r>
            <a:endParaRPr lang="en-US" sz="4800" dirty="0"/>
          </a:p>
        </p:txBody>
      </p:sp>
      <p:sp>
        <p:nvSpPr>
          <p:cNvPr id="6" name="Content Placeholder 5"/>
          <p:cNvSpPr>
            <a:spLocks noGrp="1"/>
          </p:cNvSpPr>
          <p:nvPr>
            <p:ph idx="1"/>
          </p:nvPr>
        </p:nvSpPr>
        <p:spPr>
          <a:xfrm>
            <a:off x="349624" y="1600200"/>
            <a:ext cx="5289176" cy="4953000"/>
          </a:xfrm>
        </p:spPr>
        <p:txBody>
          <a:bodyPr>
            <a:normAutofit fontScale="92500" lnSpcReduction="10000"/>
          </a:bodyPr>
          <a:lstStyle/>
          <a:p>
            <a:r>
              <a:rPr lang="en-US" dirty="0" smtClean="0"/>
              <a:t>With handrails (Called “</a:t>
            </a:r>
            <a:r>
              <a:rPr lang="en-US" dirty="0" err="1" smtClean="0"/>
              <a:t>OnTrac</a:t>
            </a:r>
            <a:r>
              <a:rPr lang="en-US" dirty="0" smtClean="0"/>
              <a:t>”):</a:t>
            </a:r>
          </a:p>
          <a:p>
            <a:pPr lvl="1"/>
            <a:r>
              <a:rPr lang="en-US" dirty="0" smtClean="0"/>
              <a:t>Available in 4, 5, 6, 7, and 8ft lengths</a:t>
            </a:r>
          </a:p>
          <a:p>
            <a:pPr lvl="1"/>
            <a:r>
              <a:rPr lang="en-US" dirty="0" smtClean="0"/>
              <a:t>36in wide platform</a:t>
            </a:r>
          </a:p>
          <a:p>
            <a:pPr lvl="1"/>
            <a:r>
              <a:rPr lang="en-US" dirty="0" smtClean="0"/>
              <a:t>Anti-slip grooved aluminum traction</a:t>
            </a:r>
          </a:p>
          <a:p>
            <a:pPr lvl="1"/>
            <a:r>
              <a:rPr lang="en-US" dirty="0" smtClean="0"/>
              <a:t>Powder-coated, ADA compliant handrails</a:t>
            </a:r>
          </a:p>
          <a:p>
            <a:pPr lvl="1"/>
            <a:r>
              <a:rPr lang="en-US" dirty="0" smtClean="0"/>
              <a:t>Weight capacity of 100lbs per sq. ft.</a:t>
            </a:r>
          </a:p>
          <a:p>
            <a:pPr lvl="1"/>
            <a:r>
              <a:rPr lang="en-US" dirty="0" smtClean="0"/>
              <a:t>Easy setup design, all hardware included</a:t>
            </a:r>
          </a:p>
          <a:p>
            <a:pPr lvl="1"/>
            <a:r>
              <a:rPr lang="en-US" dirty="0" smtClean="0"/>
              <a:t>Smooth transition design- 2 ft of decreased slope</a:t>
            </a:r>
          </a:p>
          <a:p>
            <a:pPr lvl="1"/>
            <a:r>
              <a:rPr lang="en-US" dirty="0" smtClean="0"/>
              <a:t>Limited Lifetime Warranty*</a:t>
            </a:r>
          </a:p>
          <a:p>
            <a:pPr lvl="2">
              <a:buNone/>
            </a:pPr>
            <a:r>
              <a:rPr lang="en-US" sz="1200" dirty="0" smtClean="0"/>
              <a:t>*Does not cover powder-coating </a:t>
            </a:r>
            <a:endParaRPr lang="en-US" dirty="0" smtClean="0"/>
          </a:p>
          <a:p>
            <a:endParaRPr lang="en-US" dirty="0" smtClean="0"/>
          </a:p>
          <a:p>
            <a:endParaRPr lang="en-US" dirty="0" smtClean="0"/>
          </a:p>
        </p:txBody>
      </p:sp>
      <p:pic>
        <p:nvPicPr>
          <p:cNvPr id="9" name="Picture 8" descr="IMG_9150 copy.jpg"/>
          <p:cNvPicPr>
            <a:picLocks noChangeAspect="1"/>
          </p:cNvPicPr>
          <p:nvPr/>
        </p:nvPicPr>
        <p:blipFill>
          <a:blip r:embed="rId2" cstate="print"/>
          <a:srcRect/>
          <a:stretch>
            <a:fillRect/>
          </a:stretch>
        </p:blipFill>
        <p:spPr>
          <a:xfrm>
            <a:off x="5638800" y="2667000"/>
            <a:ext cx="1984097" cy="1755597"/>
          </a:xfrm>
          <a:prstGeom prst="rect">
            <a:avLst/>
          </a:prstGeom>
        </p:spPr>
      </p:pic>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Portable Ramps-Threshold</a:t>
            </a:r>
            <a:endParaRPr lang="en-US" sz="4400" dirty="0"/>
          </a:p>
        </p:txBody>
      </p:sp>
      <p:pic>
        <p:nvPicPr>
          <p:cNvPr id="8" name="Picture 7" descr="IMG_1489 copy.jpg"/>
          <p:cNvPicPr>
            <a:picLocks noChangeAspect="1"/>
          </p:cNvPicPr>
          <p:nvPr/>
        </p:nvPicPr>
        <p:blipFill>
          <a:blip r:embed="rId2" cstate="print"/>
          <a:stretch>
            <a:fillRect/>
          </a:stretch>
        </p:blipFill>
        <p:spPr>
          <a:xfrm>
            <a:off x="533400" y="1447800"/>
            <a:ext cx="2971800" cy="1447800"/>
          </a:xfrm>
          <a:prstGeom prst="rect">
            <a:avLst/>
          </a:prstGeom>
        </p:spPr>
      </p:pic>
      <p:pic>
        <p:nvPicPr>
          <p:cNvPr id="11" name="Picture 10" descr="Threshold Old Modified to Bariatric.jpg"/>
          <p:cNvPicPr>
            <a:picLocks noChangeAspect="1"/>
          </p:cNvPicPr>
          <p:nvPr/>
        </p:nvPicPr>
        <p:blipFill>
          <a:blip r:embed="rId3" cstate="print"/>
          <a:stretch>
            <a:fillRect/>
          </a:stretch>
        </p:blipFill>
        <p:spPr>
          <a:xfrm>
            <a:off x="4380872" y="1447800"/>
            <a:ext cx="2851404" cy="1447800"/>
          </a:xfrm>
          <a:prstGeom prst="rect">
            <a:avLst/>
          </a:prstGeom>
        </p:spPr>
      </p:pic>
      <p:pic>
        <p:nvPicPr>
          <p:cNvPr id="12" name="Picture 11" descr="BHR1110.jpg"/>
          <p:cNvPicPr>
            <a:picLocks noChangeAspect="1"/>
          </p:cNvPicPr>
          <p:nvPr/>
        </p:nvPicPr>
        <p:blipFill>
          <a:blip r:embed="rId4" cstate="print"/>
          <a:stretch>
            <a:fillRect/>
          </a:stretch>
        </p:blipFill>
        <p:spPr>
          <a:xfrm>
            <a:off x="533400" y="4505513"/>
            <a:ext cx="2971800" cy="2047687"/>
          </a:xfrm>
          <a:prstGeom prst="rect">
            <a:avLst/>
          </a:prstGeom>
        </p:spPr>
      </p:pic>
      <p:pic>
        <p:nvPicPr>
          <p:cNvPr id="14" name="Picture 13" descr="Self_Supporting_Threshold_Ramp_01.jpg"/>
          <p:cNvPicPr>
            <a:picLocks noChangeAspect="1"/>
          </p:cNvPicPr>
          <p:nvPr/>
        </p:nvPicPr>
        <p:blipFill>
          <a:blip r:embed="rId5" cstate="print"/>
          <a:stretch>
            <a:fillRect/>
          </a:stretch>
        </p:blipFill>
        <p:spPr>
          <a:xfrm>
            <a:off x="533400" y="3048000"/>
            <a:ext cx="2971800" cy="1295400"/>
          </a:xfrm>
          <a:prstGeom prst="rect">
            <a:avLst/>
          </a:prstGeom>
        </p:spPr>
      </p:pic>
      <p:pic>
        <p:nvPicPr>
          <p:cNvPr id="15" name="Picture 14" descr="IMG_1978 copy 1b.jpg"/>
          <p:cNvPicPr>
            <a:picLocks noChangeAspect="1"/>
          </p:cNvPicPr>
          <p:nvPr/>
        </p:nvPicPr>
        <p:blipFill>
          <a:blip r:embed="rId6" cstate="print"/>
          <a:stretch>
            <a:fillRect/>
          </a:stretch>
        </p:blipFill>
        <p:spPr>
          <a:xfrm>
            <a:off x="4380872" y="3048000"/>
            <a:ext cx="2851404" cy="1295400"/>
          </a:xfrm>
          <a:prstGeom prst="rect">
            <a:avLst/>
          </a:prstGeom>
        </p:spPr>
      </p:pic>
      <p:pic>
        <p:nvPicPr>
          <p:cNvPr id="16" name="Picture 15" descr="Rubber_Threshold_Ramp_Color_01.jpg"/>
          <p:cNvPicPr>
            <a:picLocks noChangeAspect="1"/>
          </p:cNvPicPr>
          <p:nvPr/>
        </p:nvPicPr>
        <p:blipFill>
          <a:blip r:embed="rId7" cstate="print"/>
          <a:stretch>
            <a:fillRect/>
          </a:stretch>
        </p:blipFill>
        <p:spPr>
          <a:xfrm>
            <a:off x="4380872" y="4505512"/>
            <a:ext cx="2851404" cy="2047687"/>
          </a:xfrm>
          <a:prstGeom prst="rect">
            <a:avLst/>
          </a:prstGeom>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Portable Ramps-Threshold</a:t>
            </a:r>
            <a:endParaRPr lang="en-US" sz="4400" dirty="0"/>
          </a:p>
        </p:txBody>
      </p:sp>
      <p:sp>
        <p:nvSpPr>
          <p:cNvPr id="6" name="Content Placeholder 5"/>
          <p:cNvSpPr>
            <a:spLocks noGrp="1"/>
          </p:cNvSpPr>
          <p:nvPr>
            <p:ph idx="1"/>
          </p:nvPr>
        </p:nvSpPr>
        <p:spPr/>
        <p:txBody>
          <a:bodyPr>
            <a:normAutofit fontScale="85000" lnSpcReduction="20000"/>
          </a:bodyPr>
          <a:lstStyle/>
          <a:p>
            <a:r>
              <a:rPr lang="en-US" dirty="0" smtClean="0"/>
              <a:t>Ideal for almost any doorway or location that has a rise of 4 inches or less</a:t>
            </a:r>
          </a:p>
          <a:p>
            <a:r>
              <a:rPr lang="en-US" dirty="0" smtClean="0"/>
              <a:t>Multiple sizes and versions available to create the perfect fit</a:t>
            </a:r>
          </a:p>
          <a:p>
            <a:r>
              <a:rPr lang="en-US" dirty="0" smtClean="0"/>
              <a:t>All come with Limited Lifetime Warranty</a:t>
            </a:r>
          </a:p>
          <a:p>
            <a:r>
              <a:rPr lang="en-US" dirty="0" smtClean="0"/>
              <a:t>Made from Aluminum, Plastic, or Rubber</a:t>
            </a:r>
          </a:p>
          <a:p>
            <a:r>
              <a:rPr lang="en-US" dirty="0" smtClean="0"/>
              <a:t>When deciding which one to choose ask…</a:t>
            </a:r>
          </a:p>
          <a:p>
            <a:pPr lvl="1"/>
            <a:r>
              <a:rPr lang="en-US" dirty="0" smtClean="0"/>
              <a:t>Threshold rise needed to overcome?</a:t>
            </a:r>
          </a:p>
          <a:p>
            <a:pPr lvl="1"/>
            <a:r>
              <a:rPr lang="en-US" dirty="0" smtClean="0"/>
              <a:t>Which way does the door swing? (if used in a doorway)</a:t>
            </a:r>
          </a:p>
          <a:p>
            <a:pPr lvl="1"/>
            <a:r>
              <a:rPr lang="en-US" dirty="0" smtClean="0"/>
              <a:t>Width of doorway threshold? (if used in a doorway) </a:t>
            </a:r>
          </a:p>
          <a:p>
            <a:pPr lvl="1"/>
            <a:endParaRPr lang="en-US" dirty="0" smtClean="0"/>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Portable Ramps-Threshold</a:t>
            </a:r>
            <a:endParaRPr lang="en-US" sz="4400" dirty="0"/>
          </a:p>
        </p:txBody>
      </p:sp>
      <p:sp>
        <p:nvSpPr>
          <p:cNvPr id="6" name="Content Placeholder 5"/>
          <p:cNvSpPr>
            <a:spLocks noGrp="1"/>
          </p:cNvSpPr>
          <p:nvPr>
            <p:ph idx="1"/>
          </p:nvPr>
        </p:nvSpPr>
        <p:spPr/>
        <p:txBody>
          <a:bodyPr>
            <a:normAutofit lnSpcReduction="10000"/>
          </a:bodyPr>
          <a:lstStyle/>
          <a:p>
            <a:r>
              <a:rPr lang="en-US" dirty="0" smtClean="0"/>
              <a:t>Sizes and Styles:</a:t>
            </a:r>
          </a:p>
          <a:p>
            <a:pPr lvl="1"/>
            <a:r>
              <a:rPr lang="en-US" b="1" dirty="0" smtClean="0"/>
              <a:t>Standard Threshold</a:t>
            </a:r>
          </a:p>
          <a:p>
            <a:pPr lvl="2"/>
            <a:r>
              <a:rPr lang="en-US" dirty="0" smtClean="0"/>
              <a:t>8-24in lengths</a:t>
            </a:r>
          </a:p>
          <a:p>
            <a:pPr lvl="2"/>
            <a:r>
              <a:rPr lang="en-US" dirty="0" smtClean="0"/>
              <a:t>32in widths</a:t>
            </a:r>
          </a:p>
          <a:p>
            <a:pPr lvl="2"/>
            <a:r>
              <a:rPr lang="en-US" dirty="0" smtClean="0"/>
              <a:t>Threshold heights of ¼in to 4in</a:t>
            </a:r>
          </a:p>
          <a:p>
            <a:pPr lvl="2"/>
            <a:r>
              <a:rPr lang="en-US" dirty="0" smtClean="0"/>
              <a:t>Rated at 600lbs</a:t>
            </a:r>
          </a:p>
          <a:p>
            <a:pPr lvl="1"/>
            <a:r>
              <a:rPr lang="en-US" b="1" dirty="0" smtClean="0"/>
              <a:t>Bariatric Threshold</a:t>
            </a:r>
          </a:p>
          <a:p>
            <a:pPr lvl="2"/>
            <a:r>
              <a:rPr lang="en-US" dirty="0" smtClean="0"/>
              <a:t>800lb weight rating</a:t>
            </a:r>
          </a:p>
          <a:p>
            <a:pPr lvl="2"/>
            <a:r>
              <a:rPr lang="en-US" dirty="0" smtClean="0"/>
              <a:t>16 and 24in lengths</a:t>
            </a:r>
          </a:p>
          <a:p>
            <a:pPr lvl="2"/>
            <a:r>
              <a:rPr lang="en-US" dirty="0" smtClean="0"/>
              <a:t>36in width</a:t>
            </a:r>
          </a:p>
          <a:p>
            <a:pPr lvl="2"/>
            <a:r>
              <a:rPr lang="en-US" dirty="0" smtClean="0"/>
              <a:t>Threshold heights of 1½ to 4in </a:t>
            </a:r>
            <a:endParaRPr lang="en-US" dirty="0"/>
          </a:p>
        </p:txBody>
      </p:sp>
      <p:pic>
        <p:nvPicPr>
          <p:cNvPr id="11" name="Picture 10" descr="IMG_1489 copy.jpg"/>
          <p:cNvPicPr>
            <a:picLocks noChangeAspect="1"/>
          </p:cNvPicPr>
          <p:nvPr/>
        </p:nvPicPr>
        <p:blipFill>
          <a:blip r:embed="rId2" cstate="print"/>
          <a:stretch>
            <a:fillRect/>
          </a:stretch>
        </p:blipFill>
        <p:spPr>
          <a:xfrm>
            <a:off x="5486400" y="2514600"/>
            <a:ext cx="1600200" cy="990600"/>
          </a:xfrm>
          <a:prstGeom prst="rect">
            <a:avLst/>
          </a:prstGeom>
        </p:spPr>
      </p:pic>
      <p:pic>
        <p:nvPicPr>
          <p:cNvPr id="12" name="Picture 11" descr="Threshold Old Modified to Bariatric.jpg"/>
          <p:cNvPicPr>
            <a:picLocks noChangeAspect="1"/>
          </p:cNvPicPr>
          <p:nvPr/>
        </p:nvPicPr>
        <p:blipFill>
          <a:blip r:embed="rId3" cstate="print"/>
          <a:stretch>
            <a:fillRect/>
          </a:stretch>
        </p:blipFill>
        <p:spPr>
          <a:xfrm>
            <a:off x="5486400" y="4572000"/>
            <a:ext cx="1600200" cy="914400"/>
          </a:xfrm>
          <a:prstGeom prst="rect">
            <a:avLst/>
          </a:prstGeom>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 Training Topics</a:t>
            </a:r>
            <a:endParaRPr lang="en-US" dirty="0"/>
          </a:p>
        </p:txBody>
      </p:sp>
      <p:sp>
        <p:nvSpPr>
          <p:cNvPr id="6" name="Action Button: Custom 5">
            <a:hlinkClick r:id="" action="ppaction://noaction" highlightClick="1"/>
          </p:cNvPr>
          <p:cNvSpPr/>
          <p:nvPr/>
        </p:nvSpPr>
        <p:spPr>
          <a:xfrm>
            <a:off x="349624" y="39243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Why buy PVI?</a:t>
            </a:r>
            <a:endParaRPr lang="en-US" sz="2800" b="1" dirty="0"/>
          </a:p>
        </p:txBody>
      </p:sp>
      <p:sp>
        <p:nvSpPr>
          <p:cNvPr id="8" name="Action Button: Custom 7">
            <a:hlinkClick r:id="rId2" highlightClick="1"/>
          </p:cNvPr>
          <p:cNvSpPr/>
          <p:nvPr/>
        </p:nvSpPr>
        <p:spPr>
          <a:xfrm>
            <a:off x="3962400" y="39243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Selection Video</a:t>
            </a:r>
            <a:endParaRPr lang="en-US" sz="3200" b="1" dirty="0"/>
          </a:p>
        </p:txBody>
      </p:sp>
      <p:sp>
        <p:nvSpPr>
          <p:cNvPr id="9" name="Action Button: Custom 8">
            <a:hlinkClick r:id="" action="ppaction://noaction" highlightClick="1"/>
          </p:cNvPr>
          <p:cNvSpPr/>
          <p:nvPr/>
        </p:nvSpPr>
        <p:spPr>
          <a:xfrm>
            <a:off x="3962400" y="26670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Where else do I need access?</a:t>
            </a:r>
            <a:endParaRPr lang="en-US" sz="2400" b="1" dirty="0"/>
          </a:p>
        </p:txBody>
      </p:sp>
      <p:sp>
        <p:nvSpPr>
          <p:cNvPr id="11" name="Action Button: Custom 10">
            <a:hlinkClick r:id="" action="ppaction://noaction" highlightClick="1"/>
          </p:cNvPr>
          <p:cNvSpPr/>
          <p:nvPr/>
        </p:nvSpPr>
        <p:spPr>
          <a:xfrm>
            <a:off x="3962400" y="16764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What questions should we ask our customers?</a:t>
            </a:r>
            <a:endParaRPr lang="en-US" sz="2800" b="1" dirty="0"/>
          </a:p>
        </p:txBody>
      </p:sp>
      <p:sp>
        <p:nvSpPr>
          <p:cNvPr id="7" name="Action Button: Custom 6">
            <a:hlinkClick r:id="" action="ppaction://noaction" highlightClick="1"/>
          </p:cNvPr>
          <p:cNvSpPr/>
          <p:nvPr/>
        </p:nvSpPr>
        <p:spPr>
          <a:xfrm>
            <a:off x="349624" y="16764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What is Rise/Slope?</a:t>
            </a:r>
            <a:endParaRPr lang="en-US" sz="2400" b="1" dirty="0"/>
          </a:p>
        </p:txBody>
      </p:sp>
      <p:sp>
        <p:nvSpPr>
          <p:cNvPr id="10" name="Action Button: Custom 9">
            <a:hlinkClick r:id="" action="ppaction://noaction" highlightClick="1"/>
          </p:cNvPr>
          <p:cNvSpPr/>
          <p:nvPr/>
        </p:nvSpPr>
        <p:spPr>
          <a:xfrm>
            <a:off x="349624" y="26670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How to pick the perfect ramp</a:t>
            </a:r>
            <a:endParaRPr lang="en-US" sz="2400" b="1" dirty="0"/>
          </a:p>
        </p:txBody>
      </p:sp>
      <p:sp>
        <p:nvSpPr>
          <p:cNvPr id="15" name="Title 1"/>
          <p:cNvSpPr txBox="1">
            <a:spLocks/>
          </p:cNvSpPr>
          <p:nvPr/>
        </p:nvSpPr>
        <p:spPr>
          <a:xfrm>
            <a:off x="3962400" y="4762500"/>
            <a:ext cx="3307976" cy="731838"/>
          </a:xfrm>
          <a:prstGeom prst="rect">
            <a:avLst/>
          </a:prstGeom>
        </p:spPr>
        <p:txBody>
          <a:bodyPr vert="horz" lIns="91440" tIns="45720" rIns="91440" bIns="45720"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2"/>
                </a:solidFill>
                <a:effectLst>
                  <a:innerShdw blurRad="63500" dist="50800" dir="5400000">
                    <a:schemeClr val="bg1">
                      <a:alpha val="50000"/>
                    </a:schemeClr>
                  </a:innerShdw>
                </a:effectLst>
                <a:uLnTx/>
                <a:uFillTx/>
                <a:latin typeface="+mj-lt"/>
                <a:ea typeface="+mj-ea"/>
                <a:cs typeface="+mj-cs"/>
              </a:rPr>
              <a:t>Click </a:t>
            </a:r>
            <a:r>
              <a:rPr lang="en-US" sz="2000" dirty="0" smtClean="0">
                <a:solidFill>
                  <a:schemeClr val="tx2"/>
                </a:solidFill>
                <a:effectLst>
                  <a:innerShdw blurRad="63500" dist="50800" dir="5400000">
                    <a:schemeClr val="bg1">
                      <a:alpha val="50000"/>
                    </a:schemeClr>
                  </a:innerShdw>
                </a:effectLst>
                <a:latin typeface="+mj-lt"/>
                <a:ea typeface="+mj-ea"/>
                <a:cs typeface="+mj-cs"/>
              </a:rPr>
              <a:t>link</a:t>
            </a:r>
            <a:r>
              <a:rPr kumimoji="0" lang="en-US" sz="2000" b="0" i="0" u="none" strike="noStrike" kern="1200" cap="none" spc="0" normalizeH="0" baseline="0" noProof="0" dirty="0" smtClean="0">
                <a:ln>
                  <a:noFill/>
                </a:ln>
                <a:solidFill>
                  <a:schemeClr val="tx2"/>
                </a:solidFill>
                <a:effectLst>
                  <a:innerShdw blurRad="63500" dist="50800" dir="5400000">
                    <a:schemeClr val="bg1">
                      <a:alpha val="50000"/>
                    </a:schemeClr>
                  </a:innerShdw>
                </a:effectLst>
                <a:uLnTx/>
                <a:uFillTx/>
                <a:latin typeface="+mj-lt"/>
                <a:ea typeface="+mj-ea"/>
                <a:cs typeface="+mj-cs"/>
              </a:rPr>
              <a:t> to watch the selection</a:t>
            </a:r>
            <a:r>
              <a:rPr kumimoji="0" lang="en-US" sz="2000" b="0" i="0" u="none" strike="noStrike" kern="1200" cap="none" spc="0" normalizeH="0" noProof="0" dirty="0" smtClean="0">
                <a:ln>
                  <a:noFill/>
                </a:ln>
                <a:solidFill>
                  <a:schemeClr val="tx2"/>
                </a:solidFill>
                <a:effectLst>
                  <a:innerShdw blurRad="63500" dist="50800" dir="5400000">
                    <a:schemeClr val="bg1">
                      <a:alpha val="50000"/>
                    </a:schemeClr>
                  </a:innerShdw>
                </a:effectLst>
                <a:uLnTx/>
                <a:uFillTx/>
                <a:latin typeface="+mj-lt"/>
                <a:ea typeface="+mj-ea"/>
                <a:cs typeface="+mj-cs"/>
              </a:rPr>
              <a:t> video</a:t>
            </a:r>
            <a:endParaRPr kumimoji="0" lang="en-US" sz="2000" b="0" i="0" u="none" strike="noStrike" kern="1200" cap="none" spc="0" normalizeH="0" baseline="0" noProof="0" dirty="0">
              <a:ln>
                <a:noFill/>
              </a:ln>
              <a:solidFill>
                <a:schemeClr val="tx2"/>
              </a:solidFill>
              <a:effectLst>
                <a:innerShdw blurRad="63500" dist="50800" dir="5400000">
                  <a:schemeClr val="bg1">
                    <a:alpha val="50000"/>
                  </a:schemeClr>
                </a:innerShdw>
              </a:effectLst>
              <a:uLnTx/>
              <a:uFillTx/>
              <a:latin typeface="+mj-lt"/>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Portable Ramps-Threshold</a:t>
            </a:r>
            <a:endParaRPr lang="en-US" sz="4400" dirty="0"/>
          </a:p>
        </p:txBody>
      </p:sp>
      <p:sp>
        <p:nvSpPr>
          <p:cNvPr id="6" name="Content Placeholder 5"/>
          <p:cNvSpPr>
            <a:spLocks noGrp="1"/>
          </p:cNvSpPr>
          <p:nvPr>
            <p:ph idx="1"/>
          </p:nvPr>
        </p:nvSpPr>
        <p:spPr>
          <a:xfrm>
            <a:off x="349624" y="1600200"/>
            <a:ext cx="7086600" cy="4876800"/>
          </a:xfrm>
        </p:spPr>
        <p:txBody>
          <a:bodyPr>
            <a:normAutofit lnSpcReduction="10000"/>
          </a:bodyPr>
          <a:lstStyle/>
          <a:p>
            <a:r>
              <a:rPr lang="en-US" dirty="0" smtClean="0"/>
              <a:t>Sizes and Styles:</a:t>
            </a:r>
          </a:p>
          <a:p>
            <a:pPr lvl="1"/>
            <a:r>
              <a:rPr lang="en-US" b="1" dirty="0" smtClean="0"/>
              <a:t>Self-Supporting Threshold </a:t>
            </a:r>
          </a:p>
          <a:p>
            <a:pPr lvl="2"/>
            <a:r>
              <a:rPr lang="en-US" dirty="0" smtClean="0"/>
              <a:t>16 and 24in lengths</a:t>
            </a:r>
          </a:p>
          <a:p>
            <a:pPr lvl="2"/>
            <a:r>
              <a:rPr lang="en-US" dirty="0" smtClean="0"/>
              <a:t>36in width</a:t>
            </a:r>
          </a:p>
          <a:p>
            <a:pPr lvl="2"/>
            <a:r>
              <a:rPr lang="en-US" dirty="0" smtClean="0"/>
              <a:t>Threshold heights of 1½ in to 3in</a:t>
            </a:r>
          </a:p>
          <a:p>
            <a:pPr lvl="2"/>
            <a:r>
              <a:rPr lang="en-US" dirty="0" smtClean="0"/>
              <a:t>Rated at 600lbs</a:t>
            </a:r>
          </a:p>
          <a:p>
            <a:pPr lvl="1"/>
            <a:r>
              <a:rPr lang="en-US" b="1" dirty="0" smtClean="0"/>
              <a:t>Adjustable Self-Supporting Threshold</a:t>
            </a:r>
          </a:p>
          <a:p>
            <a:pPr lvl="2"/>
            <a:r>
              <a:rPr lang="en-US" dirty="0" smtClean="0"/>
              <a:t>600lb weight rating</a:t>
            </a:r>
          </a:p>
          <a:p>
            <a:pPr lvl="2"/>
            <a:r>
              <a:rPr lang="en-US" dirty="0" smtClean="0"/>
              <a:t>12 and 24in lengths</a:t>
            </a:r>
          </a:p>
          <a:p>
            <a:pPr lvl="2"/>
            <a:r>
              <a:rPr lang="en-US" dirty="0" smtClean="0"/>
              <a:t>32in width</a:t>
            </a:r>
          </a:p>
          <a:p>
            <a:pPr lvl="2"/>
            <a:r>
              <a:rPr lang="en-US" dirty="0" smtClean="0"/>
              <a:t>Threshold heights of 1½ to 4in</a:t>
            </a:r>
          </a:p>
          <a:p>
            <a:pPr lvl="2"/>
            <a:r>
              <a:rPr lang="en-US" dirty="0" smtClean="0"/>
              <a:t>Adjustable feet for precise threshold match </a:t>
            </a:r>
            <a:endParaRPr lang="en-US" dirty="0"/>
          </a:p>
        </p:txBody>
      </p:sp>
      <p:pic>
        <p:nvPicPr>
          <p:cNvPr id="13" name="Picture 12" descr="Self_Supporting_Threshold_Ramp_01.jpg"/>
          <p:cNvPicPr>
            <a:picLocks noChangeAspect="1"/>
          </p:cNvPicPr>
          <p:nvPr/>
        </p:nvPicPr>
        <p:blipFill>
          <a:blip r:embed="rId2" cstate="print"/>
          <a:stretch>
            <a:fillRect/>
          </a:stretch>
        </p:blipFill>
        <p:spPr>
          <a:xfrm>
            <a:off x="5791200" y="2667000"/>
            <a:ext cx="1645024" cy="838200"/>
          </a:xfrm>
          <a:prstGeom prst="rect">
            <a:avLst/>
          </a:prstGeom>
        </p:spPr>
      </p:pic>
      <p:pic>
        <p:nvPicPr>
          <p:cNvPr id="14" name="Picture 13" descr="IMG_1978 copy 1b.jpg"/>
          <p:cNvPicPr>
            <a:picLocks noChangeAspect="1"/>
          </p:cNvPicPr>
          <p:nvPr/>
        </p:nvPicPr>
        <p:blipFill>
          <a:blip r:embed="rId3" cstate="print"/>
          <a:stretch>
            <a:fillRect/>
          </a:stretch>
        </p:blipFill>
        <p:spPr>
          <a:xfrm>
            <a:off x="5791200" y="4800600"/>
            <a:ext cx="1645024" cy="914400"/>
          </a:xfrm>
          <a:prstGeom prst="rect">
            <a:avLst/>
          </a:prstGeom>
        </p:spPr>
      </p:pic>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Portable Ramps-Threshold</a:t>
            </a:r>
            <a:endParaRPr lang="en-US" sz="4400" dirty="0"/>
          </a:p>
        </p:txBody>
      </p:sp>
      <p:sp>
        <p:nvSpPr>
          <p:cNvPr id="6" name="Content Placeholder 5"/>
          <p:cNvSpPr>
            <a:spLocks noGrp="1"/>
          </p:cNvSpPr>
          <p:nvPr>
            <p:ph idx="1"/>
          </p:nvPr>
        </p:nvSpPr>
        <p:spPr>
          <a:xfrm>
            <a:off x="349624" y="1375261"/>
            <a:ext cx="7086600" cy="5105400"/>
          </a:xfrm>
        </p:spPr>
        <p:txBody>
          <a:bodyPr>
            <a:normAutofit fontScale="92500" lnSpcReduction="10000"/>
          </a:bodyPr>
          <a:lstStyle/>
          <a:p>
            <a:r>
              <a:rPr lang="en-US" dirty="0" smtClean="0"/>
              <a:t>Sizes and Styles:</a:t>
            </a:r>
          </a:p>
          <a:p>
            <a:pPr lvl="1"/>
            <a:r>
              <a:rPr lang="en-US" b="1" dirty="0" smtClean="0"/>
              <a:t>Plastic Bighorn™ Threshold-</a:t>
            </a:r>
            <a:r>
              <a:rPr lang="en-US" sz="1946" dirty="0" smtClean="0"/>
              <a:t>100% recycled plastic </a:t>
            </a:r>
            <a:endParaRPr lang="en-US" dirty="0" smtClean="0"/>
          </a:p>
          <a:p>
            <a:pPr lvl="2"/>
            <a:r>
              <a:rPr lang="en-US" dirty="0" smtClean="0"/>
              <a:t>8.125in length</a:t>
            </a:r>
          </a:p>
          <a:p>
            <a:pPr lvl="2"/>
            <a:r>
              <a:rPr lang="en-US" dirty="0" smtClean="0"/>
              <a:t>42in width</a:t>
            </a:r>
          </a:p>
          <a:p>
            <a:pPr lvl="2"/>
            <a:r>
              <a:rPr lang="en-US" dirty="0" smtClean="0"/>
              <a:t>Can be shimmed to 2in rise</a:t>
            </a:r>
          </a:p>
          <a:p>
            <a:pPr lvl="2"/>
            <a:r>
              <a:rPr lang="en-US" dirty="0" smtClean="0"/>
              <a:t>Rated at 1000lbs</a:t>
            </a:r>
          </a:p>
          <a:p>
            <a:pPr lvl="1"/>
            <a:r>
              <a:rPr lang="en-US" b="1" dirty="0" smtClean="0"/>
              <a:t>Rubber </a:t>
            </a:r>
            <a:r>
              <a:rPr lang="en-US" b="1" dirty="0" err="1" smtClean="0"/>
              <a:t>Stonecap</a:t>
            </a:r>
            <a:r>
              <a:rPr lang="en-US" b="1" dirty="0" smtClean="0"/>
              <a:t>™ Threshold-</a:t>
            </a:r>
            <a:r>
              <a:rPr lang="en-US" sz="1946" dirty="0" smtClean="0"/>
              <a:t>100% recycled rubber</a:t>
            </a:r>
            <a:endParaRPr lang="en-US" dirty="0" smtClean="0"/>
          </a:p>
          <a:p>
            <a:pPr lvl="2"/>
            <a:r>
              <a:rPr lang="en-US" dirty="0" smtClean="0"/>
              <a:t>No Weight Limit </a:t>
            </a:r>
          </a:p>
          <a:p>
            <a:pPr lvl="2"/>
            <a:r>
              <a:rPr lang="en-US" dirty="0" smtClean="0"/>
              <a:t>8.125 to 24in lengths</a:t>
            </a:r>
          </a:p>
          <a:p>
            <a:pPr lvl="2"/>
            <a:r>
              <a:rPr lang="en-US" dirty="0" smtClean="0"/>
              <a:t>42 to 60in width</a:t>
            </a:r>
          </a:p>
          <a:p>
            <a:pPr lvl="2"/>
            <a:r>
              <a:rPr lang="en-US" dirty="0" smtClean="0"/>
              <a:t>36 ¼ to 50in of usable width</a:t>
            </a:r>
          </a:p>
          <a:p>
            <a:pPr lvl="2"/>
            <a:r>
              <a:rPr lang="en-US" dirty="0" smtClean="0"/>
              <a:t>Threshold heights of 7/8in to 2in</a:t>
            </a:r>
          </a:p>
          <a:p>
            <a:pPr lvl="2"/>
            <a:r>
              <a:rPr lang="en-US" dirty="0" smtClean="0"/>
              <a:t>Beveled edges for entry from any angle</a:t>
            </a:r>
          </a:p>
        </p:txBody>
      </p:sp>
      <p:pic>
        <p:nvPicPr>
          <p:cNvPr id="11" name="Picture 10" descr="BHR1110.jpg"/>
          <p:cNvPicPr>
            <a:picLocks noChangeAspect="1"/>
          </p:cNvPicPr>
          <p:nvPr/>
        </p:nvPicPr>
        <p:blipFill>
          <a:blip r:embed="rId2" cstate="print"/>
          <a:stretch>
            <a:fillRect/>
          </a:stretch>
        </p:blipFill>
        <p:spPr>
          <a:xfrm>
            <a:off x="5410200" y="2286000"/>
            <a:ext cx="2133600" cy="1470134"/>
          </a:xfrm>
          <a:prstGeom prst="rect">
            <a:avLst/>
          </a:prstGeom>
        </p:spPr>
      </p:pic>
      <p:pic>
        <p:nvPicPr>
          <p:cNvPr id="12" name="Picture 11" descr="Rubber_Threshold_Ramp_Color_01.jpg"/>
          <p:cNvPicPr>
            <a:picLocks noChangeAspect="1"/>
          </p:cNvPicPr>
          <p:nvPr/>
        </p:nvPicPr>
        <p:blipFill>
          <a:blip r:embed="rId3" cstate="print"/>
          <a:stretch>
            <a:fillRect/>
          </a:stretch>
        </p:blipFill>
        <p:spPr>
          <a:xfrm>
            <a:off x="5410200" y="4397266"/>
            <a:ext cx="2133600" cy="1470134"/>
          </a:xfrm>
          <a:prstGeom prst="rect">
            <a:avLst/>
          </a:prstGeom>
        </p:spPr>
      </p:pic>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Modular Ramps</a:t>
            </a:r>
            <a:endParaRPr lang="en-US" dirty="0"/>
          </a:p>
        </p:txBody>
      </p:sp>
      <p:sp>
        <p:nvSpPr>
          <p:cNvPr id="6" name="Action Button: Custom 5">
            <a:hlinkClick r:id="" action="ppaction://noaction" highlightClick="1"/>
          </p:cNvPr>
          <p:cNvSpPr/>
          <p:nvPr/>
        </p:nvSpPr>
        <p:spPr>
          <a:xfrm>
            <a:off x="342900" y="25146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Overview</a:t>
            </a:r>
            <a:endParaRPr lang="en-US" sz="3200" b="1" dirty="0"/>
          </a:p>
        </p:txBody>
      </p:sp>
      <p:sp>
        <p:nvSpPr>
          <p:cNvPr id="8" name="Action Button: Custom 7">
            <a:hlinkClick r:id="rId2" highlightClick="1"/>
          </p:cNvPr>
          <p:cNvSpPr/>
          <p:nvPr/>
        </p:nvSpPr>
        <p:spPr>
          <a:xfrm>
            <a:off x="342900" y="48768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Installation Video</a:t>
            </a:r>
            <a:endParaRPr lang="en-US" sz="3200" b="1" dirty="0"/>
          </a:p>
        </p:txBody>
      </p:sp>
      <p:sp>
        <p:nvSpPr>
          <p:cNvPr id="9" name="Action Button: Custom 8">
            <a:hlinkClick r:id="rId3" highlightClick="1"/>
          </p:cNvPr>
          <p:cNvSpPr/>
          <p:nvPr/>
        </p:nvSpPr>
        <p:spPr>
          <a:xfrm>
            <a:off x="3962400" y="48768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Assessment Guide</a:t>
            </a:r>
            <a:endParaRPr lang="en-US" sz="2800" b="1" dirty="0"/>
          </a:p>
        </p:txBody>
      </p:sp>
      <p:sp>
        <p:nvSpPr>
          <p:cNvPr id="10" name="Action Button: Custom 9">
            <a:hlinkClick r:id="" action="ppaction://noaction" highlightClick="1"/>
          </p:cNvPr>
          <p:cNvSpPr/>
          <p:nvPr/>
        </p:nvSpPr>
        <p:spPr>
          <a:xfrm>
            <a:off x="3962400" y="2514600"/>
            <a:ext cx="3314700" cy="838200"/>
          </a:xfrm>
          <a:prstGeom prst="actionButtonBlank">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Modular XP</a:t>
            </a:r>
            <a:endParaRPr lang="en-US" sz="3200" b="1" dirty="0"/>
          </a:p>
        </p:txBody>
      </p:sp>
      <p:sp>
        <p:nvSpPr>
          <p:cNvPr id="12" name="Title 1"/>
          <p:cNvSpPr txBox="1">
            <a:spLocks/>
          </p:cNvSpPr>
          <p:nvPr/>
        </p:nvSpPr>
        <p:spPr>
          <a:xfrm>
            <a:off x="342900" y="5715000"/>
            <a:ext cx="3307976" cy="731838"/>
          </a:xfrm>
          <a:prstGeom prst="rect">
            <a:avLst/>
          </a:prstGeom>
        </p:spPr>
        <p:txBody>
          <a:bodyPr vert="horz" lIns="91440" tIns="45720" rIns="91440" bIns="45720"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2"/>
                </a:solidFill>
                <a:effectLst>
                  <a:innerShdw blurRad="63500" dist="50800" dir="5400000">
                    <a:schemeClr val="bg1">
                      <a:alpha val="50000"/>
                    </a:schemeClr>
                  </a:innerShdw>
                </a:effectLst>
                <a:uLnTx/>
                <a:uFillTx/>
                <a:latin typeface="+mj-lt"/>
                <a:ea typeface="+mj-ea"/>
                <a:cs typeface="+mj-cs"/>
              </a:rPr>
              <a:t>Click </a:t>
            </a:r>
            <a:r>
              <a:rPr lang="en-US" sz="2000" dirty="0" smtClean="0">
                <a:solidFill>
                  <a:schemeClr val="tx2"/>
                </a:solidFill>
                <a:effectLst>
                  <a:innerShdw blurRad="63500" dist="50800" dir="5400000">
                    <a:schemeClr val="bg1">
                      <a:alpha val="50000"/>
                    </a:schemeClr>
                  </a:innerShdw>
                </a:effectLst>
                <a:latin typeface="+mj-lt"/>
                <a:ea typeface="+mj-ea"/>
                <a:cs typeface="+mj-cs"/>
              </a:rPr>
              <a:t>link</a:t>
            </a:r>
            <a:r>
              <a:rPr kumimoji="0" lang="en-US" sz="2000" b="0" i="0" u="none" strike="noStrike" kern="1200" cap="none" spc="0" normalizeH="0" baseline="0" noProof="0" dirty="0" smtClean="0">
                <a:ln>
                  <a:noFill/>
                </a:ln>
                <a:solidFill>
                  <a:schemeClr val="tx2"/>
                </a:solidFill>
                <a:effectLst>
                  <a:innerShdw blurRad="63500" dist="50800" dir="5400000">
                    <a:schemeClr val="bg1">
                      <a:alpha val="50000"/>
                    </a:schemeClr>
                  </a:innerShdw>
                </a:effectLst>
                <a:uLnTx/>
                <a:uFillTx/>
                <a:latin typeface="+mj-lt"/>
                <a:ea typeface="+mj-ea"/>
                <a:cs typeface="+mj-cs"/>
              </a:rPr>
              <a:t> to watch the installation</a:t>
            </a:r>
            <a:r>
              <a:rPr kumimoji="0" lang="en-US" sz="2000" b="0" i="0" u="none" strike="noStrike" kern="1200" cap="none" spc="0" normalizeH="0" noProof="0" dirty="0" smtClean="0">
                <a:ln>
                  <a:noFill/>
                </a:ln>
                <a:solidFill>
                  <a:schemeClr val="tx2"/>
                </a:solidFill>
                <a:effectLst>
                  <a:innerShdw blurRad="63500" dist="50800" dir="5400000">
                    <a:schemeClr val="bg1">
                      <a:alpha val="50000"/>
                    </a:schemeClr>
                  </a:innerShdw>
                </a:effectLst>
                <a:uLnTx/>
                <a:uFillTx/>
                <a:latin typeface="+mj-lt"/>
                <a:ea typeface="+mj-ea"/>
                <a:cs typeface="+mj-cs"/>
              </a:rPr>
              <a:t> video</a:t>
            </a:r>
            <a:endParaRPr kumimoji="0" lang="en-US" sz="2000" b="0" i="0" u="none" strike="noStrike" kern="1200" cap="none" spc="0" normalizeH="0" baseline="0" noProof="0" dirty="0">
              <a:ln>
                <a:noFill/>
              </a:ln>
              <a:solidFill>
                <a:schemeClr val="tx2"/>
              </a:solidFill>
              <a:effectLst>
                <a:innerShdw blurRad="63500" dist="50800" dir="5400000">
                  <a:schemeClr val="bg1">
                    <a:alpha val="50000"/>
                  </a:schemeClr>
                </a:innerShdw>
              </a:effectLst>
              <a:uLnTx/>
              <a:uFillTx/>
              <a:latin typeface="+mj-lt"/>
              <a:ea typeface="+mj-ea"/>
              <a:cs typeface="+mj-cs"/>
            </a:endParaRPr>
          </a:p>
        </p:txBody>
      </p:sp>
      <p:sp>
        <p:nvSpPr>
          <p:cNvPr id="14" name="Title 1"/>
          <p:cNvSpPr txBox="1">
            <a:spLocks/>
          </p:cNvSpPr>
          <p:nvPr/>
        </p:nvSpPr>
        <p:spPr>
          <a:xfrm>
            <a:off x="3962400" y="5715000"/>
            <a:ext cx="3307976" cy="731838"/>
          </a:xfrm>
          <a:prstGeom prst="rect">
            <a:avLst/>
          </a:prstGeom>
        </p:spPr>
        <p:txBody>
          <a:bodyPr vert="horz" lIns="91440" tIns="45720" rIns="91440" bIns="45720"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2"/>
                </a:solidFill>
                <a:effectLst>
                  <a:innerShdw blurRad="63500" dist="50800" dir="5400000">
                    <a:schemeClr val="bg1">
                      <a:alpha val="50000"/>
                    </a:schemeClr>
                  </a:innerShdw>
                </a:effectLst>
                <a:uLnTx/>
                <a:uFillTx/>
                <a:latin typeface="+mj-lt"/>
                <a:ea typeface="+mj-ea"/>
                <a:cs typeface="+mj-cs"/>
              </a:rPr>
              <a:t>Click </a:t>
            </a:r>
            <a:r>
              <a:rPr lang="en-US" sz="2000" dirty="0" smtClean="0">
                <a:solidFill>
                  <a:schemeClr val="tx2"/>
                </a:solidFill>
                <a:effectLst>
                  <a:innerShdw blurRad="63500" dist="50800" dir="5400000">
                    <a:schemeClr val="bg1">
                      <a:alpha val="50000"/>
                    </a:schemeClr>
                  </a:innerShdw>
                </a:effectLst>
                <a:latin typeface="+mj-lt"/>
                <a:ea typeface="+mj-ea"/>
                <a:cs typeface="+mj-cs"/>
              </a:rPr>
              <a:t>link</a:t>
            </a:r>
            <a:r>
              <a:rPr kumimoji="0" lang="en-US" sz="2000" b="0" i="0" u="none" strike="noStrike" kern="1200" cap="none" spc="0" normalizeH="0" baseline="0" noProof="0" dirty="0" smtClean="0">
                <a:ln>
                  <a:noFill/>
                </a:ln>
                <a:solidFill>
                  <a:schemeClr val="tx2"/>
                </a:solidFill>
                <a:effectLst>
                  <a:innerShdw blurRad="63500" dist="50800" dir="5400000">
                    <a:schemeClr val="bg1">
                      <a:alpha val="50000"/>
                    </a:schemeClr>
                  </a:innerShdw>
                </a:effectLst>
                <a:uLnTx/>
                <a:uFillTx/>
                <a:latin typeface="+mj-lt"/>
                <a:ea typeface="+mj-ea"/>
                <a:cs typeface="+mj-cs"/>
              </a:rPr>
              <a:t> to print Assessment</a:t>
            </a:r>
            <a:r>
              <a:rPr kumimoji="0" lang="en-US" sz="2000" b="0" i="0" u="none" strike="noStrike" kern="1200" cap="none" spc="0" normalizeH="0" noProof="0" dirty="0" smtClean="0">
                <a:ln>
                  <a:noFill/>
                </a:ln>
                <a:solidFill>
                  <a:schemeClr val="tx2"/>
                </a:solidFill>
                <a:effectLst>
                  <a:innerShdw blurRad="63500" dist="50800" dir="5400000">
                    <a:schemeClr val="bg1">
                      <a:alpha val="50000"/>
                    </a:schemeClr>
                  </a:innerShdw>
                </a:effectLst>
                <a:uLnTx/>
                <a:uFillTx/>
                <a:latin typeface="+mj-lt"/>
                <a:ea typeface="+mj-ea"/>
                <a:cs typeface="+mj-cs"/>
              </a:rPr>
              <a:t> Guide</a:t>
            </a:r>
            <a:endParaRPr kumimoji="0" lang="en-US" sz="2000" b="0" i="0" u="none" strike="noStrike" kern="1200" cap="none" spc="0" normalizeH="0" baseline="0" noProof="0" dirty="0">
              <a:ln>
                <a:noFill/>
              </a:ln>
              <a:solidFill>
                <a:schemeClr val="tx2"/>
              </a:solidFill>
              <a:effectLst>
                <a:innerShdw blurRad="63500" dist="50800" dir="5400000">
                  <a:schemeClr val="bg1">
                    <a:alpha val="50000"/>
                  </a:schemeClr>
                </a:innerShdw>
              </a:effectLst>
              <a:uLnTx/>
              <a:uFillTx/>
              <a:latin typeface="+mj-lt"/>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Modular Ramps-Overview</a:t>
            </a:r>
            <a:endParaRPr lang="en-US" sz="4400" dirty="0"/>
          </a:p>
        </p:txBody>
      </p:sp>
      <p:sp>
        <p:nvSpPr>
          <p:cNvPr id="6" name="Content Placeholder 5"/>
          <p:cNvSpPr>
            <a:spLocks noGrp="1"/>
          </p:cNvSpPr>
          <p:nvPr>
            <p:ph idx="1"/>
          </p:nvPr>
        </p:nvSpPr>
        <p:spPr>
          <a:xfrm>
            <a:off x="349624" y="1600200"/>
            <a:ext cx="7086600" cy="4876800"/>
          </a:xfrm>
        </p:spPr>
        <p:txBody>
          <a:bodyPr>
            <a:normAutofit fontScale="92500" lnSpcReduction="10000"/>
          </a:bodyPr>
          <a:lstStyle/>
          <a:p>
            <a:r>
              <a:rPr lang="en-US" dirty="0" smtClean="0"/>
              <a:t>Semi-permanent structures that allow access into a building.  PVI Modular ramps are designed for ADA compliance.</a:t>
            </a:r>
          </a:p>
          <a:p>
            <a:r>
              <a:rPr lang="en-US" dirty="0" smtClean="0"/>
              <a:t>PVI Modular Ramps are made from aircraft-grade aluminum for durability.</a:t>
            </a:r>
          </a:p>
          <a:p>
            <a:r>
              <a:rPr lang="en-US" dirty="0" smtClean="0"/>
              <a:t>Won’t rust, rot, or deteriorate.</a:t>
            </a:r>
          </a:p>
          <a:p>
            <a:r>
              <a:rPr lang="en-US" dirty="0" smtClean="0"/>
              <a:t>Each system is a custom design to fit perfectly for the customer’s needs.</a:t>
            </a:r>
          </a:p>
          <a:p>
            <a:r>
              <a:rPr lang="en-US" dirty="0" smtClean="0"/>
              <a:t>An assessment is required on all applications to determine the length of ramp needed.</a:t>
            </a:r>
          </a:p>
          <a:p>
            <a:endParaRPr lang="en-US" dirty="0"/>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Modular Ramps-XP</a:t>
            </a:r>
            <a:endParaRPr lang="en-US" sz="4400" dirty="0"/>
          </a:p>
        </p:txBody>
      </p:sp>
      <p:sp>
        <p:nvSpPr>
          <p:cNvPr id="6" name="Content Placeholder 5"/>
          <p:cNvSpPr>
            <a:spLocks noGrp="1"/>
          </p:cNvSpPr>
          <p:nvPr>
            <p:ph idx="1"/>
          </p:nvPr>
        </p:nvSpPr>
        <p:spPr>
          <a:xfrm>
            <a:off x="349624" y="1256273"/>
            <a:ext cx="7086600" cy="5257800"/>
          </a:xfrm>
        </p:spPr>
        <p:txBody>
          <a:bodyPr>
            <a:normAutofit fontScale="92500" lnSpcReduction="20000"/>
          </a:bodyPr>
          <a:lstStyle/>
          <a:p>
            <a:r>
              <a:rPr lang="en-US" dirty="0" smtClean="0"/>
              <a:t>XP stands for Express</a:t>
            </a:r>
          </a:p>
          <a:p>
            <a:r>
              <a:rPr lang="en-US" dirty="0" smtClean="0"/>
              <a:t>36in width (ADA compliant)</a:t>
            </a:r>
          </a:p>
          <a:p>
            <a:r>
              <a:rPr lang="en-US" dirty="0" smtClean="0"/>
              <a:t>100lbs per sq. ft. load capacity</a:t>
            </a:r>
          </a:p>
          <a:p>
            <a:r>
              <a:rPr lang="en-US" dirty="0" smtClean="0"/>
              <a:t>4ft minimum to any length</a:t>
            </a:r>
          </a:p>
          <a:p>
            <a:r>
              <a:rPr lang="en-US" dirty="0" smtClean="0"/>
              <a:t>2in Curb throughout system</a:t>
            </a:r>
          </a:p>
          <a:p>
            <a:r>
              <a:rPr lang="en-US" dirty="0" smtClean="0"/>
              <a:t>Bubble levels on every platform for safety</a:t>
            </a:r>
          </a:p>
          <a:p>
            <a:r>
              <a:rPr lang="en-US" dirty="0" smtClean="0"/>
              <a:t>Deep V-tread for maximum traction</a:t>
            </a:r>
          </a:p>
          <a:p>
            <a:r>
              <a:rPr lang="en-US" dirty="0" smtClean="0"/>
              <a:t>Powder-coated handrails for grip and cleanliness</a:t>
            </a:r>
          </a:p>
          <a:p>
            <a:r>
              <a:rPr lang="en-US" dirty="0" smtClean="0"/>
              <a:t>Limited Lifetime Warranty </a:t>
            </a:r>
            <a:r>
              <a:rPr lang="en-US" sz="1548" dirty="0" smtClean="0"/>
              <a:t>(does not cover powder-coating)</a:t>
            </a:r>
            <a:endParaRPr lang="en-US" dirty="0"/>
          </a:p>
        </p:txBody>
      </p:sp>
      <p:pic>
        <p:nvPicPr>
          <p:cNvPr id="10" name="Picture 9" descr="13-5x5-14 s.jpg"/>
          <p:cNvPicPr>
            <a:picLocks noChangeAspect="1"/>
          </p:cNvPicPr>
          <p:nvPr/>
        </p:nvPicPr>
        <p:blipFill>
          <a:blip r:embed="rId2" cstate="print"/>
          <a:srcRect/>
          <a:stretch>
            <a:fillRect/>
          </a:stretch>
        </p:blipFill>
        <p:spPr>
          <a:xfrm>
            <a:off x="5524170" y="609600"/>
            <a:ext cx="2154215" cy="2057400"/>
          </a:xfrm>
          <a:prstGeom prst="rect">
            <a:avLst/>
          </a:prstGeom>
        </p:spPr>
      </p:pic>
      <p:pic>
        <p:nvPicPr>
          <p:cNvPr id="11" name="Picture 10" descr="5x5-16-5x5-13.jpg"/>
          <p:cNvPicPr>
            <a:picLocks noChangeAspect="1"/>
          </p:cNvPicPr>
          <p:nvPr/>
        </p:nvPicPr>
        <p:blipFill>
          <a:blip r:embed="rId3" cstate="print"/>
          <a:srcRect/>
          <a:stretch>
            <a:fillRect/>
          </a:stretch>
        </p:blipFill>
        <p:spPr>
          <a:xfrm>
            <a:off x="5867400" y="3162372"/>
            <a:ext cx="1810986" cy="1729596"/>
          </a:xfrm>
          <a:prstGeom prst="rect">
            <a:avLst/>
          </a:prstGeom>
        </p:spPr>
      </p:pic>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Complete!</a:t>
            </a:r>
            <a:endParaRPr lang="en-US" dirty="0"/>
          </a:p>
        </p:txBody>
      </p:sp>
      <p:sp>
        <p:nvSpPr>
          <p:cNvPr id="3" name="Content Placeholder 2"/>
          <p:cNvSpPr>
            <a:spLocks noGrp="1"/>
          </p:cNvSpPr>
          <p:nvPr>
            <p:ph idx="1"/>
          </p:nvPr>
        </p:nvSpPr>
        <p:spPr/>
        <p:txBody>
          <a:bodyPr/>
          <a:lstStyle/>
          <a:p>
            <a:r>
              <a:rPr lang="en-US" dirty="0" smtClean="0"/>
              <a:t>Please click </a:t>
            </a:r>
            <a:r>
              <a:rPr lang="en-US" dirty="0" smtClean="0">
                <a:hlinkClick r:id="rId2"/>
              </a:rPr>
              <a:t>here</a:t>
            </a:r>
            <a:r>
              <a:rPr lang="en-US" dirty="0" smtClean="0"/>
              <a:t> to download and save the RAMP REFERENCE GUIDE for quick and easy answers to common questions.</a:t>
            </a:r>
          </a:p>
          <a:p>
            <a:pPr lvl="1"/>
            <a:r>
              <a:rPr lang="en-US" dirty="0" smtClean="0"/>
              <a:t>This program utilizes buttons to help get you to where you need fast.  Just click and go!</a:t>
            </a:r>
          </a:p>
          <a:p>
            <a:r>
              <a:rPr lang="en-US" dirty="0" smtClean="0"/>
              <a:t>Thank you for your support of PVI products</a:t>
            </a:r>
            <a:endParaRPr lang="en-US"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What is Rise?</a:t>
            </a:r>
            <a:endParaRPr lang="en-US" dirty="0"/>
          </a:p>
        </p:txBody>
      </p:sp>
      <p:sp>
        <p:nvSpPr>
          <p:cNvPr id="6" name="Content Placeholder 5"/>
          <p:cNvSpPr>
            <a:spLocks noGrp="1"/>
          </p:cNvSpPr>
          <p:nvPr>
            <p:ph idx="1"/>
          </p:nvPr>
        </p:nvSpPr>
        <p:spPr>
          <a:xfrm>
            <a:off x="349624" y="1600200"/>
            <a:ext cx="7086600" cy="4953000"/>
          </a:xfrm>
        </p:spPr>
        <p:txBody>
          <a:bodyPr>
            <a:normAutofit fontScale="92500" lnSpcReduction="10000"/>
          </a:bodyPr>
          <a:lstStyle/>
          <a:p>
            <a:r>
              <a:rPr lang="en-US" sz="1600" dirty="0" smtClean="0"/>
              <a:t>Rise is the total </a:t>
            </a:r>
            <a:r>
              <a:rPr lang="en-US" sz="1600" u="sng" dirty="0" smtClean="0"/>
              <a:t>vertical</a:t>
            </a:r>
            <a:r>
              <a:rPr lang="en-US" sz="1600" dirty="0" smtClean="0"/>
              <a:t> distance from where the customer is at, to where they want to be.</a:t>
            </a:r>
          </a:p>
          <a:p>
            <a:r>
              <a:rPr lang="en-US" sz="1600" dirty="0" smtClean="0"/>
              <a:t>Rise is measured in inches from the highest point to the lowest point of the applications. See Example A.</a:t>
            </a:r>
          </a:p>
          <a:p>
            <a:pPr lvl="1">
              <a:buNone/>
            </a:pPr>
            <a:r>
              <a:rPr lang="en-US" sz="1600" dirty="0" smtClean="0"/>
              <a:t>Example A:</a:t>
            </a:r>
          </a:p>
          <a:p>
            <a:pPr lvl="1"/>
            <a:endParaRPr lang="en-US" sz="1600" dirty="0" smtClean="0"/>
          </a:p>
          <a:p>
            <a:endParaRPr lang="en-US" sz="1600" dirty="0" smtClean="0"/>
          </a:p>
          <a:p>
            <a:endParaRPr lang="en-US" sz="1600" dirty="0" smtClean="0"/>
          </a:p>
          <a:p>
            <a:endParaRPr lang="en-US" sz="1600" dirty="0" smtClean="0"/>
          </a:p>
          <a:p>
            <a:r>
              <a:rPr lang="en-US" sz="1600" dirty="0" smtClean="0"/>
              <a:t>The average stair step can vary greatly, so always measure for an accurate total rise.</a:t>
            </a:r>
          </a:p>
          <a:p>
            <a:r>
              <a:rPr lang="en-US" sz="1600" dirty="0" smtClean="0"/>
              <a:t>Because the ground is not always level, be sure to include any variation in the “Rise” of the ground when getting this measurement.   </a:t>
            </a:r>
          </a:p>
        </p:txBody>
      </p:sp>
      <p:pic>
        <p:nvPicPr>
          <p:cNvPr id="7" name="Picture 6" descr="SlopeChart.eps"/>
          <p:cNvPicPr>
            <a:picLocks noChangeAspect="1"/>
          </p:cNvPicPr>
          <p:nvPr/>
        </p:nvPicPr>
        <p:blipFill>
          <a:blip r:embed="rId2" cstate="print"/>
          <a:stretch>
            <a:fillRect/>
          </a:stretch>
        </p:blipFill>
        <p:spPr>
          <a:xfrm>
            <a:off x="1435100" y="3441700"/>
            <a:ext cx="5270500" cy="1130300"/>
          </a:xfrm>
          <a:prstGeom prst="rect">
            <a:avLst/>
          </a:prstGeom>
        </p:spPr>
      </p:pic>
      <p:sp>
        <p:nvSpPr>
          <p:cNvPr id="8" name="TextBox 7"/>
          <p:cNvSpPr txBox="1"/>
          <p:nvPr/>
        </p:nvSpPr>
        <p:spPr>
          <a:xfrm rot="16200000">
            <a:off x="1231611" y="3670011"/>
            <a:ext cx="1371601" cy="584776"/>
          </a:xfrm>
          <a:prstGeom prst="rect">
            <a:avLst/>
          </a:prstGeom>
          <a:noFill/>
        </p:spPr>
        <p:txBody>
          <a:bodyPr wrap="square" rtlCol="0">
            <a:spAutoFit/>
          </a:bodyPr>
          <a:lstStyle/>
          <a:p>
            <a:pPr algn="ctr"/>
            <a:r>
              <a:rPr lang="en-US" sz="3200" b="1" dirty="0" smtClean="0"/>
              <a:t>Rise</a:t>
            </a:r>
            <a:endParaRPr lang="en-US" sz="3200" b="1" dirty="0"/>
          </a:p>
        </p:txBody>
      </p:sp>
      <p:sp>
        <p:nvSpPr>
          <p:cNvPr id="11" name="TextBox 10"/>
          <p:cNvSpPr txBox="1"/>
          <p:nvPr/>
        </p:nvSpPr>
        <p:spPr>
          <a:xfrm>
            <a:off x="642013" y="3682916"/>
            <a:ext cx="805787" cy="577081"/>
          </a:xfrm>
          <a:prstGeom prst="rect">
            <a:avLst/>
          </a:prstGeom>
          <a:noFill/>
        </p:spPr>
        <p:txBody>
          <a:bodyPr wrap="square" rtlCol="0">
            <a:spAutoFit/>
          </a:bodyPr>
          <a:lstStyle/>
          <a:p>
            <a:pPr algn="ctr"/>
            <a:r>
              <a:rPr lang="en-US" sz="1050" b="1" dirty="0" smtClean="0"/>
              <a:t>Total Inches of Rise</a:t>
            </a:r>
            <a:endParaRPr lang="en-US" sz="1050" b="1" dirty="0"/>
          </a:p>
        </p:txBody>
      </p:sp>
      <p:sp>
        <p:nvSpPr>
          <p:cNvPr id="13" name="Down Arrow 12"/>
          <p:cNvSpPr/>
          <p:nvPr/>
        </p:nvSpPr>
        <p:spPr>
          <a:xfrm>
            <a:off x="914400" y="4336197"/>
            <a:ext cx="228600" cy="15960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Down Arrow 13"/>
          <p:cNvSpPr/>
          <p:nvPr/>
        </p:nvSpPr>
        <p:spPr>
          <a:xfrm rot="10800000">
            <a:off x="914399" y="3490794"/>
            <a:ext cx="228600" cy="15960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What is Slope?</a:t>
            </a:r>
            <a:endParaRPr lang="en-US" dirty="0"/>
          </a:p>
        </p:txBody>
      </p:sp>
      <p:sp>
        <p:nvSpPr>
          <p:cNvPr id="6" name="Content Placeholder 5"/>
          <p:cNvSpPr>
            <a:spLocks noGrp="1"/>
          </p:cNvSpPr>
          <p:nvPr>
            <p:ph idx="1"/>
          </p:nvPr>
        </p:nvSpPr>
        <p:spPr>
          <a:xfrm>
            <a:off x="349624" y="1256272"/>
            <a:ext cx="7086600" cy="5601727"/>
          </a:xfrm>
        </p:spPr>
        <p:txBody>
          <a:bodyPr>
            <a:normAutofit fontScale="77500" lnSpcReduction="20000"/>
          </a:bodyPr>
          <a:lstStyle/>
          <a:p>
            <a:r>
              <a:rPr lang="en-US" dirty="0" smtClean="0"/>
              <a:t>Slope is how steep the ramp will be once it is put in place.  For example: </a:t>
            </a:r>
            <a:r>
              <a:rPr lang="en-US" b="1" dirty="0" smtClean="0"/>
              <a:t>a 2:12 slope means that for every 2 inches of rise, you must have 1 foot of ramp to accommodate.  </a:t>
            </a:r>
            <a:r>
              <a:rPr lang="en-US" dirty="0" smtClean="0"/>
              <a:t>Here are the recommendations for slope according to the ADA:</a:t>
            </a:r>
          </a:p>
          <a:p>
            <a:r>
              <a:rPr lang="en-US" dirty="0" smtClean="0"/>
              <a:t>1:12 Slope (4.8°)</a:t>
            </a:r>
          </a:p>
          <a:p>
            <a:pPr lvl="1"/>
            <a:r>
              <a:rPr lang="en-US" dirty="0" smtClean="0"/>
              <a:t>The ADA recommended slope for long (up to 30ft) home and commercial ramps.</a:t>
            </a:r>
          </a:p>
          <a:p>
            <a:pPr lvl="1"/>
            <a:r>
              <a:rPr lang="en-US" dirty="0" smtClean="0"/>
              <a:t>Works for most strong unassisted manual chair users, although PVI always recommends assistance.</a:t>
            </a:r>
          </a:p>
          <a:p>
            <a:r>
              <a:rPr lang="en-US" dirty="0" smtClean="0"/>
              <a:t>2:12 Slope (9.6°)</a:t>
            </a:r>
          </a:p>
          <a:p>
            <a:pPr lvl="1"/>
            <a:r>
              <a:rPr lang="en-US" dirty="0" smtClean="0"/>
              <a:t>Acceptable grade for portable ramp use with all occupied chairs and scooters.</a:t>
            </a:r>
          </a:p>
          <a:p>
            <a:pPr lvl="1"/>
            <a:r>
              <a:rPr lang="en-US" dirty="0" smtClean="0"/>
              <a:t>Able assistant required for all loading and unloading of occupied chairs and scooters.</a:t>
            </a:r>
          </a:p>
          <a:p>
            <a:r>
              <a:rPr lang="en-US" dirty="0" smtClean="0"/>
              <a:t>3:12 Slope (14.5°) </a:t>
            </a:r>
          </a:p>
          <a:p>
            <a:pPr lvl="1"/>
            <a:r>
              <a:rPr lang="en-US" b="1" dirty="0" smtClean="0"/>
              <a:t>For loading unoccupied chairs and scooters ONLY</a:t>
            </a:r>
            <a:r>
              <a:rPr lang="en-US" dirty="0" smtClean="0"/>
              <a:t>.</a:t>
            </a: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Training- What Questions to Ask</a:t>
            </a:r>
            <a:endParaRPr lang="en-US" sz="4000" dirty="0"/>
          </a:p>
        </p:txBody>
      </p:sp>
      <p:sp>
        <p:nvSpPr>
          <p:cNvPr id="6" name="Content Placeholder 5"/>
          <p:cNvSpPr>
            <a:spLocks noGrp="1"/>
          </p:cNvSpPr>
          <p:nvPr>
            <p:ph idx="1"/>
          </p:nvPr>
        </p:nvSpPr>
        <p:spPr/>
        <p:txBody>
          <a:bodyPr/>
          <a:lstStyle/>
          <a:p>
            <a:r>
              <a:rPr lang="en-US" dirty="0" smtClean="0"/>
              <a:t>Every need will be different, so be sure to listen carefully to your customer.</a:t>
            </a:r>
          </a:p>
          <a:p>
            <a:r>
              <a:rPr lang="en-US" dirty="0" smtClean="0"/>
              <a:t>The #1 reason a ramp is returned is due to it being the incorrect size which is almost always.....TOO SHORT!</a:t>
            </a:r>
          </a:p>
          <a:p>
            <a:r>
              <a:rPr lang="en-US" dirty="0" smtClean="0"/>
              <a:t>Main objection to overcome with almost every interaction: </a:t>
            </a:r>
            <a:r>
              <a:rPr lang="en-US" b="1" dirty="0" smtClean="0"/>
              <a:t>shorter ramps are less expensive and weigh less</a:t>
            </a:r>
            <a:r>
              <a:rPr lang="en-US" dirty="0" smtClean="0"/>
              <a:t>, thus preferred by customers.  </a:t>
            </a:r>
          </a:p>
          <a:p>
            <a:endParaRPr lang="en-US" dirty="0" smtClean="0"/>
          </a:p>
          <a:p>
            <a:endParaRPr lang="en-US" dirty="0"/>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Training- What Questions to Ask</a:t>
            </a:r>
            <a:endParaRPr lang="en-US" sz="4000" dirty="0"/>
          </a:p>
        </p:txBody>
      </p:sp>
      <p:sp>
        <p:nvSpPr>
          <p:cNvPr id="6" name="Content Placeholder 5"/>
          <p:cNvSpPr>
            <a:spLocks noGrp="1"/>
          </p:cNvSpPr>
          <p:nvPr>
            <p:ph idx="1"/>
          </p:nvPr>
        </p:nvSpPr>
        <p:spPr>
          <a:xfrm>
            <a:off x="349624" y="1600200"/>
            <a:ext cx="7346576" cy="5105400"/>
          </a:xfrm>
        </p:spPr>
        <p:txBody>
          <a:bodyPr>
            <a:normAutofit fontScale="92500" lnSpcReduction="10000"/>
          </a:bodyPr>
          <a:lstStyle/>
          <a:p>
            <a:r>
              <a:rPr lang="en-US" dirty="0" smtClean="0"/>
              <a:t>The Basic Questions for </a:t>
            </a:r>
            <a:r>
              <a:rPr lang="en-US" b="1" dirty="0" smtClean="0"/>
              <a:t>General</a:t>
            </a:r>
            <a:r>
              <a:rPr lang="en-US" dirty="0" smtClean="0"/>
              <a:t> Use:</a:t>
            </a:r>
          </a:p>
          <a:p>
            <a:pPr lvl="1"/>
            <a:r>
              <a:rPr lang="en-US" dirty="0" smtClean="0"/>
              <a:t>Can the person who handles the ramp easily lift:</a:t>
            </a:r>
          </a:p>
          <a:p>
            <a:pPr lvl="2">
              <a:buNone/>
            </a:pPr>
            <a:r>
              <a:rPr lang="en-US" dirty="0" smtClean="0"/>
              <a:t>A) A 5-gallon bucket of water (42lbs)</a:t>
            </a:r>
            <a:r>
              <a:rPr lang="en-US" sz="1600" dirty="0" smtClean="0"/>
              <a:t>–Almost any ramp will work</a:t>
            </a:r>
            <a:endParaRPr lang="en-US" dirty="0" smtClean="0"/>
          </a:p>
          <a:p>
            <a:pPr lvl="2">
              <a:buNone/>
            </a:pPr>
            <a:r>
              <a:rPr lang="en-US" dirty="0" smtClean="0"/>
              <a:t>B) A large bag of ice (25lbs)</a:t>
            </a:r>
            <a:r>
              <a:rPr lang="en-US" sz="2000" dirty="0" smtClean="0"/>
              <a:t>-</a:t>
            </a:r>
            <a:r>
              <a:rPr lang="en-US" sz="1400" dirty="0" smtClean="0"/>
              <a:t>Most ramps will work (splitting a multifold)</a:t>
            </a:r>
            <a:endParaRPr lang="en-US" dirty="0" smtClean="0"/>
          </a:p>
          <a:p>
            <a:pPr lvl="2">
              <a:buNone/>
            </a:pPr>
            <a:r>
              <a:rPr lang="en-US" dirty="0" smtClean="0"/>
              <a:t>C) A 24-pack of soda (18lbs)-</a:t>
            </a:r>
            <a:r>
              <a:rPr lang="en-US" sz="1200" dirty="0" smtClean="0"/>
              <a:t>Singlefold ramps or split a multifold ramp in half </a:t>
            </a:r>
            <a:endParaRPr lang="en-US" dirty="0" smtClean="0"/>
          </a:p>
          <a:p>
            <a:pPr lvl="2">
              <a:buNone/>
            </a:pPr>
            <a:r>
              <a:rPr lang="en-US" dirty="0" smtClean="0"/>
              <a:t>D) A gallon of milk (9lbs)-</a:t>
            </a:r>
            <a:r>
              <a:rPr lang="en-US" sz="1600" dirty="0" smtClean="0"/>
              <a:t>Some Singlefold and most thresholds</a:t>
            </a:r>
          </a:p>
          <a:p>
            <a:pPr lvl="1"/>
            <a:r>
              <a:rPr lang="en-US" dirty="0" smtClean="0"/>
              <a:t>Is the ramp for a temporary use or long term?</a:t>
            </a:r>
          </a:p>
          <a:p>
            <a:pPr lvl="1"/>
            <a:r>
              <a:rPr lang="en-US" dirty="0" smtClean="0"/>
              <a:t>Is this for a bariatric client?</a:t>
            </a:r>
          </a:p>
          <a:p>
            <a:r>
              <a:rPr lang="en-US" dirty="0" smtClean="0"/>
              <a:t>Most importantly, listen for any clues that would raise a “red flag” towards misuse by the customer.  </a:t>
            </a:r>
            <a:r>
              <a:rPr lang="en-US" b="1" dirty="0" smtClean="0"/>
              <a:t>Safety is the #1 goal when helping our customers</a:t>
            </a:r>
            <a:r>
              <a:rPr lang="en-US" dirty="0" smtClean="0"/>
              <a:t>.</a:t>
            </a:r>
          </a:p>
          <a:p>
            <a:pPr lvl="2">
              <a:buNone/>
            </a:pPr>
            <a:r>
              <a:rPr lang="en-US" dirty="0" smtClean="0"/>
              <a:t>  </a:t>
            </a:r>
          </a:p>
          <a:p>
            <a:pPr lvl="1"/>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Training- What Questions to Ask</a:t>
            </a:r>
            <a:endParaRPr lang="en-US" sz="4000" dirty="0"/>
          </a:p>
        </p:txBody>
      </p:sp>
      <p:sp>
        <p:nvSpPr>
          <p:cNvPr id="6" name="Content Placeholder 5"/>
          <p:cNvSpPr>
            <a:spLocks noGrp="1"/>
          </p:cNvSpPr>
          <p:nvPr>
            <p:ph idx="1"/>
          </p:nvPr>
        </p:nvSpPr>
        <p:spPr>
          <a:xfrm>
            <a:off x="349624" y="1600200"/>
            <a:ext cx="7086600" cy="5105400"/>
          </a:xfrm>
        </p:spPr>
        <p:txBody>
          <a:bodyPr>
            <a:normAutofit fontScale="92500"/>
          </a:bodyPr>
          <a:lstStyle/>
          <a:p>
            <a:r>
              <a:rPr lang="en-US" dirty="0" smtClean="0"/>
              <a:t>The Basic Questions for </a:t>
            </a:r>
            <a:r>
              <a:rPr lang="en-US" b="1" dirty="0" smtClean="0"/>
              <a:t>Home</a:t>
            </a:r>
            <a:r>
              <a:rPr lang="en-US" dirty="0" smtClean="0"/>
              <a:t> Use:</a:t>
            </a:r>
          </a:p>
          <a:p>
            <a:pPr lvl="1"/>
            <a:r>
              <a:rPr lang="en-US" dirty="0" smtClean="0"/>
              <a:t>How will you primarily use this ramp?</a:t>
            </a:r>
          </a:p>
          <a:p>
            <a:pPr lvl="1"/>
            <a:r>
              <a:rPr lang="en-US" dirty="0" smtClean="0"/>
              <a:t>Is this for a manual or power-chair user?  </a:t>
            </a:r>
          </a:p>
          <a:p>
            <a:pPr lvl="2"/>
            <a:r>
              <a:rPr lang="en-US" dirty="0" smtClean="0"/>
              <a:t>If manual, is the user able-bodied enough for unassisted use?</a:t>
            </a:r>
          </a:p>
          <a:p>
            <a:pPr lvl="1"/>
            <a:r>
              <a:rPr lang="en-US" dirty="0" smtClean="0"/>
              <a:t>Do you have access to assistance when using the ramp?</a:t>
            </a:r>
          </a:p>
          <a:p>
            <a:pPr lvl="1"/>
            <a:r>
              <a:rPr lang="en-US" dirty="0" smtClean="0"/>
              <a:t>Explain the slope recommendations per ADA guidelines, then ask what slope they feel would work best.</a:t>
            </a:r>
          </a:p>
          <a:p>
            <a:pPr lvl="1"/>
            <a:r>
              <a:rPr lang="en-US" dirty="0" smtClean="0"/>
              <a:t>For the primary home use, what is the rise? (explain rise to customer)</a:t>
            </a:r>
          </a:p>
          <a:p>
            <a:pPr lvl="1"/>
            <a:r>
              <a:rPr lang="en-US" dirty="0" smtClean="0"/>
              <a:t>Is the home a permanent or temporary location?</a:t>
            </a:r>
          </a:p>
          <a:p>
            <a:pPr lvl="1"/>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Training- What Questions to Ask</a:t>
            </a:r>
            <a:endParaRPr lang="en-US" sz="4000" dirty="0"/>
          </a:p>
        </p:txBody>
      </p:sp>
      <p:sp>
        <p:nvSpPr>
          <p:cNvPr id="6" name="Content Placeholder 5"/>
          <p:cNvSpPr>
            <a:spLocks noGrp="1"/>
          </p:cNvSpPr>
          <p:nvPr>
            <p:ph idx="1"/>
          </p:nvPr>
        </p:nvSpPr>
        <p:spPr>
          <a:xfrm>
            <a:off x="349624" y="1600200"/>
            <a:ext cx="7086600" cy="5105400"/>
          </a:xfrm>
        </p:spPr>
        <p:txBody>
          <a:bodyPr>
            <a:normAutofit/>
          </a:bodyPr>
          <a:lstStyle/>
          <a:p>
            <a:r>
              <a:rPr lang="en-US" dirty="0" smtClean="0"/>
              <a:t>The Basic Questions for </a:t>
            </a:r>
            <a:r>
              <a:rPr lang="en-US" b="1" dirty="0" smtClean="0"/>
              <a:t>Auto</a:t>
            </a:r>
            <a:r>
              <a:rPr lang="en-US" dirty="0" smtClean="0"/>
              <a:t> Use:</a:t>
            </a:r>
          </a:p>
          <a:p>
            <a:pPr lvl="1"/>
            <a:r>
              <a:rPr lang="en-US" dirty="0" smtClean="0"/>
              <a:t>How will you primarily use this ramp?</a:t>
            </a:r>
          </a:p>
          <a:p>
            <a:pPr lvl="1"/>
            <a:r>
              <a:rPr lang="en-US" dirty="0" smtClean="0"/>
              <a:t>Do you have access to assistance when using the ramp?</a:t>
            </a:r>
          </a:p>
          <a:p>
            <a:pPr lvl="1"/>
            <a:r>
              <a:rPr lang="en-US" dirty="0" smtClean="0"/>
              <a:t>If using for a vehicle, these 3 rules apply:</a:t>
            </a:r>
          </a:p>
          <a:p>
            <a:pPr lvl="2"/>
            <a:r>
              <a:rPr lang="en-US" dirty="0" smtClean="0"/>
              <a:t>Must not exceed 2:12 slope</a:t>
            </a:r>
          </a:p>
          <a:p>
            <a:pPr lvl="2"/>
            <a:r>
              <a:rPr lang="en-US" dirty="0" smtClean="0"/>
              <a:t>Must have adequate head clearance</a:t>
            </a:r>
          </a:p>
          <a:p>
            <a:pPr lvl="2"/>
            <a:r>
              <a:rPr lang="en-US" dirty="0" smtClean="0"/>
              <a:t>Always have a qualified assistant</a:t>
            </a:r>
          </a:p>
          <a:p>
            <a:pPr lvl="1"/>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al">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Metal">
      <a:majorFont>
        <a:latin typeface="Eurostile"/>
        <a:ea typeface=""/>
        <a:cs typeface=""/>
        <a:font script="Jpan" typeface="ＭＳ Ｐゴシック"/>
      </a:majorFont>
      <a:minorFont>
        <a:latin typeface="Eurostile"/>
        <a:ea typeface=""/>
        <a:cs typeface=""/>
        <a:font script="Jpan" typeface="ＭＳ Ｐゴシック"/>
      </a:minorFont>
    </a:fontScheme>
    <a:fmtScheme name="Metal">
      <a:fillStyleLst>
        <a:solidFill>
          <a:schemeClr val="phClr"/>
        </a:solidFill>
        <a:gradFill rotWithShape="1">
          <a:gsLst>
            <a:gs pos="0">
              <a:schemeClr val="phClr">
                <a:tint val="100000"/>
                <a:shade val="60000"/>
                <a:satMod val="130000"/>
              </a:schemeClr>
            </a:gs>
            <a:gs pos="100000">
              <a:schemeClr val="phClr">
                <a:tint val="70000"/>
                <a:shade val="94000"/>
                <a:satMod val="135000"/>
              </a:schemeClr>
            </a:gs>
          </a:gsLst>
          <a:lin ang="16200000" scaled="1"/>
        </a:gradFill>
        <a:gradFill rotWithShape="1">
          <a:gsLst>
            <a:gs pos="0">
              <a:schemeClr val="phClr">
                <a:shade val="60000"/>
                <a:satMod val="130000"/>
              </a:schemeClr>
            </a:gs>
            <a:gs pos="100000">
              <a:schemeClr val="phClr">
                <a:tint val="70000"/>
                <a:shade val="94000"/>
                <a:satMod val="135000"/>
              </a:schemeClr>
            </a:gs>
          </a:gsLst>
          <a:lin ang="16200000" scaled="1"/>
        </a:grad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50800" dist="25400" dir="13500000">
              <a:srgbClr val="808080">
                <a:alpha val="75000"/>
              </a:srgbClr>
            </a:innerShdw>
            <a:outerShdw blurRad="38100" dist="12700" dir="5400000" rotWithShape="0">
              <a:srgbClr val="FFFFFF">
                <a:alpha val="35000"/>
              </a:srgbClr>
            </a:outerShdw>
          </a:effectLst>
        </a:effectStyle>
        <a:effectStyle>
          <a:effectLst>
            <a:outerShdw blurRad="50800" dist="25400" dir="5400000" rotWithShape="0">
              <a:srgbClr val="000000">
                <a:alpha val="35000"/>
              </a:srgbClr>
            </a:outerShdw>
          </a:effectLst>
          <a:scene3d>
            <a:camera prst="orthographicFront">
              <a:rot lat="0" lon="0" rev="0"/>
            </a:camera>
            <a:lightRig rig="twoPt" dir="t">
              <a:rot lat="0" lon="0" rev="3000000"/>
            </a:lightRig>
          </a:scene3d>
          <a:sp3d contourW="15875" prstMaterial="matte">
            <a:bevelT w="63500" h="50800" prst="angle"/>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Metal.thmx</Template>
  <TotalTime>17376</TotalTime>
  <Words>1981</Words>
  <Application>Microsoft Office PowerPoint</Application>
  <PresentationFormat>On-screen Show (4:3)</PresentationFormat>
  <Paragraphs>278</Paragraphs>
  <Slides>35</Slides>
  <Notes>0</Notes>
  <HiddenSlides>0</HiddenSlides>
  <MMClips>0</MMClips>
  <ScaleCrop>false</ScaleCrop>
  <HeadingPairs>
    <vt:vector size="6" baseType="variant">
      <vt:variant>
        <vt:lpstr>Theme</vt:lpstr>
      </vt:variant>
      <vt:variant>
        <vt:i4>1</vt:i4>
      </vt:variant>
      <vt:variant>
        <vt:lpstr>Slide Titles</vt:lpstr>
      </vt:variant>
      <vt:variant>
        <vt:i4>35</vt:i4>
      </vt:variant>
      <vt:variant>
        <vt:lpstr>Custom Shows</vt:lpstr>
      </vt:variant>
      <vt:variant>
        <vt:i4>2</vt:i4>
      </vt:variant>
    </vt:vector>
  </HeadingPairs>
  <TitlesOfParts>
    <vt:vector size="38" baseType="lpstr">
      <vt:lpstr>Metal</vt:lpstr>
      <vt:lpstr>Training Presentation </vt:lpstr>
      <vt:lpstr>Topics Covered</vt:lpstr>
      <vt:lpstr>Access Training Topics</vt:lpstr>
      <vt:lpstr>Training- What is Rise?</vt:lpstr>
      <vt:lpstr>Training- What is Slope?</vt:lpstr>
      <vt:lpstr>Training- What Questions to Ask</vt:lpstr>
      <vt:lpstr>Training- What Questions to Ask</vt:lpstr>
      <vt:lpstr>Training- What Questions to Ask</vt:lpstr>
      <vt:lpstr>Training- What Questions to Ask</vt:lpstr>
      <vt:lpstr>Training- What Questions to Ask</vt:lpstr>
      <vt:lpstr>Training-How to Pick the Perfect Ramp</vt:lpstr>
      <vt:lpstr>Training-How to Pick the Perfect Ramp</vt:lpstr>
      <vt:lpstr>Training-Where Else Do I Need Access?</vt:lpstr>
      <vt:lpstr>Training-Where Else Do I Need Access?</vt:lpstr>
      <vt:lpstr>Training- Why Buy PVI?</vt:lpstr>
      <vt:lpstr>BONUS What Does “UL Listed” Mean?</vt:lpstr>
      <vt:lpstr>Portable Ramp Topics</vt:lpstr>
      <vt:lpstr>Portable Ramps-Overview</vt:lpstr>
      <vt:lpstr>Portable Ramps-Singlefold</vt:lpstr>
      <vt:lpstr>Portable Ramps-Singlefold</vt:lpstr>
      <vt:lpstr>Portable Ramps-Multifold</vt:lpstr>
      <vt:lpstr>Portable Ramps-Multifold</vt:lpstr>
      <vt:lpstr>Portable Ramps-Multifold</vt:lpstr>
      <vt:lpstr>Portable Ramps-Solid</vt:lpstr>
      <vt:lpstr>Portable Ramps-Solid</vt:lpstr>
      <vt:lpstr>Portable Ramps-Solid</vt:lpstr>
      <vt:lpstr>Portable Ramps-Threshold</vt:lpstr>
      <vt:lpstr>Portable Ramps-Threshold</vt:lpstr>
      <vt:lpstr>Portable Ramps-Threshold</vt:lpstr>
      <vt:lpstr>Portable Ramps-Threshold</vt:lpstr>
      <vt:lpstr>Portable Ramps-Threshold</vt:lpstr>
      <vt:lpstr>Modular Ramps</vt:lpstr>
      <vt:lpstr>Modular Ramps-Overview</vt:lpstr>
      <vt:lpstr>Modular Ramps-XP</vt:lpstr>
      <vt:lpstr>Training Complete!</vt:lpstr>
      <vt:lpstr>Custom Show 1</vt:lpstr>
      <vt:lpstr>Walk through</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PVI PRODUCT GUIDE</dc:title>
  <dc:creator>martin sonnenfeld</dc:creator>
  <cp:lastModifiedBy>djohnson</cp:lastModifiedBy>
  <cp:revision>169</cp:revision>
  <dcterms:created xsi:type="dcterms:W3CDTF">2011-08-30T18:08:32Z</dcterms:created>
  <dcterms:modified xsi:type="dcterms:W3CDTF">2014-03-18T20:32:39Z</dcterms:modified>
</cp:coreProperties>
</file>